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4"/>
  </p:sldMasterIdLst>
  <p:notesMasterIdLst>
    <p:notesMasterId r:id="rId27"/>
  </p:notesMasterIdLst>
  <p:handoutMasterIdLst>
    <p:handoutMasterId r:id="rId28"/>
  </p:handoutMasterIdLst>
  <p:sldIdLst>
    <p:sldId id="2561" r:id="rId5"/>
    <p:sldId id="2606" r:id="rId6"/>
    <p:sldId id="2608" r:id="rId7"/>
    <p:sldId id="2609" r:id="rId8"/>
    <p:sldId id="2610" r:id="rId9"/>
    <p:sldId id="2611" r:id="rId10"/>
    <p:sldId id="2612" r:id="rId11"/>
    <p:sldId id="2613" r:id="rId12"/>
    <p:sldId id="2614" r:id="rId13"/>
    <p:sldId id="2616" r:id="rId14"/>
    <p:sldId id="266" r:id="rId15"/>
    <p:sldId id="2617" r:id="rId16"/>
    <p:sldId id="2618" r:id="rId17"/>
    <p:sldId id="2619" r:id="rId18"/>
    <p:sldId id="2620" r:id="rId19"/>
    <p:sldId id="2621" r:id="rId20"/>
    <p:sldId id="2622" r:id="rId21"/>
    <p:sldId id="2623" r:id="rId22"/>
    <p:sldId id="2624" r:id="rId23"/>
    <p:sldId id="2625" r:id="rId24"/>
    <p:sldId id="276" r:id="rId25"/>
    <p:sldId id="25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BH Workshop" id="{A7764575-28D0-4C8C-8266-257D4C8F4AC9}">
          <p14:sldIdLst>
            <p14:sldId id="2561"/>
            <p14:sldId id="2606"/>
            <p14:sldId id="2608"/>
            <p14:sldId id="2609"/>
            <p14:sldId id="2610"/>
          </p14:sldIdLst>
        </p14:section>
        <p14:section name="Technical Deep Dive" id="{40EE9744-6415-144B-9785-D3EFDD7B68CC}">
          <p14:sldIdLst>
            <p14:sldId id="2611"/>
            <p14:sldId id="2612"/>
            <p14:sldId id="2613"/>
            <p14:sldId id="2614"/>
          </p14:sldIdLst>
        </p14:section>
        <p14:section name="Workshop Tracks" id="{17401053-1FD0-46B2-BAA3-A1331F47E61B}">
          <p14:sldIdLst>
            <p14:sldId id="2616"/>
            <p14:sldId id="266"/>
            <p14:sldId id="2617"/>
            <p14:sldId id="2618"/>
            <p14:sldId id="2619"/>
          </p14:sldIdLst>
        </p14:section>
        <p14:section name="Challenge Details" id="{FFEA6A53-B1D7-4E49-92DC-6EA92B5F6EDE}">
          <p14:sldIdLst>
            <p14:sldId id="2620"/>
            <p14:sldId id="2621"/>
            <p14:sldId id="2622"/>
            <p14:sldId id="2623"/>
          </p14:sldIdLst>
        </p14:section>
        <p14:section name="Getting Involved" id="{FA0892D8-6DE9-4CF7-90CC-DF8DD42CD80F}">
          <p14:sldIdLst>
            <p14:sldId id="2624"/>
            <p14:sldId id="2625"/>
            <p14:sldId id="276"/>
          </p14:sldIdLst>
        </p14:section>
        <p14:section name="End" id="{BC29ADEC-6915-4A1E-80FA-B4CEBB7C0B70}">
          <p14:sldIdLst>
            <p14:sldId id="2595"/>
          </p14:sldIdLst>
        </p14:section>
      </p14:section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EF(GHI" userId="S::v-felizabeth@microsoft.com::ba5aea11-28e4-484d-8e49-c15efb1bd2e9" providerId="AD"/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35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5895EF-0B09-D200-0942-4345AEE70382}" v="2" dt="2026-01-13T11:18:00.743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9"/>
    <p:restoredTop sz="72941"/>
  </p:normalViewPr>
  <p:slideViewPr>
    <p:cSldViewPr snapToGrid="0">
      <p:cViewPr>
        <p:scale>
          <a:sx n="100" d="100"/>
          <a:sy n="100" d="100"/>
        </p:scale>
        <p:origin x="2080" y="320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1/14/26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Welcome everyone and thank BCSS for hosting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Brief self-introduction (name, role on the team)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"Today we're going to show you some of the hardest problems in computer vision - and let you have a go at solving them"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Mention this is collaborative: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Hydrobotics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BCSS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1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"Enough talk. Let's get you building."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13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"We have three tracks based on your experience and interests"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Point to each: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"AI/ML for those who want to get into neural networks and object detection"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"Systems Design for those interested in architecture - no coding required"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"Starter for anyone new to Python or computer vision"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"You'll work in teams of 1-4"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"At the end, each team presents their approach - not their code, their thinking"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01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"The AI track is for those who want to understand how neural networks actually work"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What you'll do: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"Build neurons and networks from scratch in NumPy - no black boxes"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"Implement convolution operations manually before using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"Use YOLO for real-time detection"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"Tackle our crab detection challenge"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What you'll learn: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"How CNNs actually work - not just how to call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model.fit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"Why certain architectures exist"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"How to think about underwater-specific problems"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"We provide a full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with code and explanations"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79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"Systems track is for those who like thinking about architecture"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"No coding - this is about design and reasoning"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What you'll do: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"We give you our current architecture diagram"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"You identify bottlenecks, single points of failure"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"Design improvements for multi-ROV operation, autonomy"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Questions you'll tackle: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"What happens if the message broker goes down?"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"How do you handle losing connection to the ROV?"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"How do you secure communications?"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"Use Mermaid or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Draw.io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diagrams - we want to see your thinking"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18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"Starter track is for anyone new to computer vision - or Python in general"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"This is not a lesser track - these fundamentals matter"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What you'll learn: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"Image filtering - blur, sharpen, noise removal"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"Transformations - rotate, scale, how images move in memory"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"Edge detection - the building blocks of object detection"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"Back pressure - how to handle real-time data"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"Telemetry - monitoring your system's health"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"Everything is in a step-by-step notebook. Run a cell, see what happens, understand why."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"If you finish early, there are bonus challenges"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9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"Let me give you more specifics on what you'll actually be doing"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04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"Your goal: detect crabs in challenging underwater footage"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Constraints: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"Laptop compute only - no cloud GPUs"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"The data is noisy, lighting is uneven"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"Crabs blend into the seafloor - low contrast"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"We want something that could run in real-time"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Approaches to consider: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"Classical CV - SIFT features, RANSAC matching"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"Pretrained CNN with domain adaptation"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"Heavy preprocessing to normalise lighting"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"Something completely different"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"There's no single right answer. We want to see your reasoning."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"You'll be given our architecture diagram and these questions"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Walk through each: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1. "Bottlenecks - where does data pile up? Where are the slow paths?"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2. "Multi-ROV - how do you scale to 2, 3, 10 ROVs?"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3. "Autonomy - what new components do you need? How does the surface station change?"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4. "Fault tolerance - what's your recovery strategy?"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5. "Data management - what do you store? For how long?"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6. "Security - who can control the ROV? How do you prove identity?"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"Pick whichever questions interest you most"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74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"The starter notebook is divided into five parts"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Walk through quickly: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"Part 1: Filters - smooth out noise, sharpen edges"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"Part 2: Transformations - rotate and resize images correctly"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"Part 3: Edge detection - three different algorithms, compare results"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"Part 4: Back pressure - simulate a camera producing faster than you can process"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"Part 5: Telemetry - track your system's FPS and processing time"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"By the end, you'll have a complete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SmartVisionPipeline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"The bonus challenge: modify it to handle your own use case"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73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"Before we split up, let me tell you about what comes next"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Transition: "Before we dive into the technical stuff, let me tell you who we are"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91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"We're actively recruiting for next season"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Time commitment: "About 5-10 hours a week during competition season, less during term"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Skills we need - emphasise variety: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"Python developers at any level"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"CV/ML enthusiasts who want to go deeper"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"Systems thinkers who like architecture"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"UI/UX people - the pilot interface matters"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"Anyone willing to learn"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4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"Here's what happens after today"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"Complete the workshop - get hands-on with the challenges"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"Chat with us - we'll be around during and after"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"Join our Discord - where all the coordination happens" [point to link]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"Come to our next meeting" [give date/location]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"If you do well today and you're interested, we may reach out directly"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10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"That's the intro. Any questions before we split into tracks?"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Pause for questions (1-2 minutes max)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"Alright, let's build something"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Direct people to their tracks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Make sure mentors are available for each track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06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"We're a student-run team that builds underwater robots"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Explain what an ROV is: "Remotely Operated Vehicle - basically a drone but underwater"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"We compete internationally - this June we're heading to Newfoundland, Canada"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"The team is multidisciplinary - we have mechanical engineers building the frame, electrical doing the power systems, and software doing everything from control systems to computer vision"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Mention you work with real sponsors/industry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7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"MATE is the world's largest underwater robotics competition"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"The tasks simulate real ocean industry work"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Go through tasks briefly: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"Coral 3D modelling - recreate reef structure from video"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"Marine life detection - count and classify species"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"Iceberg tracking - monitor position and movement"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"Infrastructure inspection - find damage underwater"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"We're judged on actually completing missions, but also technical reports and safety"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7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"This is where you come in"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Go through each bullet: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"Multi-camera streaming - our ROV has 4+ cameras, all need to stream with minimal delay"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"Real-time CV - we need to detect and track objects live"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"Control systems - convert pilot input into precise movements"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"User interface - the pilot needs to see everything at once"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"Telemetry - know what's happening inside the robot"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"Autonomy - we're building features for the ROV to operate independently"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80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"Now let's get into the fun part - why this is actually hard"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61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"Underwater, physics works against you"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Light absorption: "Red light gets absorbed first - everything looks blue-green. That's why underwater photos look weird without correction."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Turbidity: "Particles in the water reduce visibility. Sometimes you can only see 2 metres ahead."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Backscatter: "Your lights illuminate the particles, creating noise - like driving through fog with high beams"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Light scattering: "Objects look blurry because light bounces around"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"On top of that, your ROV lights create harsh shadows"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70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"So why not just use AI? That's what everyone says."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Domain shift: "Models trained on ImageNet - cats, dogs, cars - don't know what underwater looks like"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"There are millions of labelled images of everyday objects, almost none of underwater scenes"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"Transfer learning - where you take a pretrained model and fine-tune it - sometimes works, sometimes doesn't"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"This is where it gets interesting: sometimes classical computer vision techniques from the 90s outperform deep learning underwater”</a:t>
            </a:r>
          </a:p>
          <a:p>
            <a:pPr marL="171450" indent="-171450">
              <a:buFontTx/>
              <a:buChar char="-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"Who here has used a pretrained model before?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TensorFlow?" (hands)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"The assumption is that pretraining helps. Underwater, that assumption breaks."</a:t>
            </a:r>
          </a:p>
          <a:p>
            <a:pPr marL="171450" indent="-171450">
              <a:buFontTx/>
              <a:buChar char="-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54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"Computer vision is only half the battle"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"We have 4+ cameras. They all need to stream at 30fps with less than 100ms delay"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Back pressure: "What happens when your processing can't keep up with the camera? You drop frames, buffer overflows, system crashes"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"The ROV is connected via a tether - if that connection drops, the ROV needs to fail safely"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"And we're a student team - people have different experience levels, different schedules. We need to build systems that everyone can contribute to"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6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1944F5-72DB-5388-391B-5DC34BAD29A9}"/>
              </a:ext>
            </a:extLst>
          </p:cNvPr>
          <p:cNvSpPr/>
          <p:nvPr/>
        </p:nvSpPr>
        <p:spPr>
          <a:xfrm>
            <a:off x="1121981" y="874987"/>
            <a:ext cx="6584950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1A7C733-6185-B286-B0DA-134F6D3AB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45" y="1362457"/>
            <a:ext cx="5879592" cy="3209544"/>
          </a:xfrm>
        </p:spPr>
        <p:txBody>
          <a:bodyPr>
            <a:normAutofit/>
          </a:bodyPr>
          <a:lstStyle>
            <a:lvl1pPr>
              <a:defRPr sz="6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53952BB-0BC0-A2D9-8CC5-18F5090C1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5246" y="4731232"/>
            <a:ext cx="5879592" cy="96012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55758" y="886968"/>
            <a:ext cx="3197543" cy="508406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E6AD98-B65B-93FA-EC0E-E737696918E7}"/>
              </a:ext>
            </a:extLst>
          </p:cNvPr>
          <p:cNvSpPr/>
          <p:nvPr userDrawn="1"/>
        </p:nvSpPr>
        <p:spPr>
          <a:xfrm>
            <a:off x="7845134" y="874986"/>
            <a:ext cx="3218791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BB055-E356-D9DC-D968-F4B6E02320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1376F-CBCD-234F-6AE2-E91A91B361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8274BBA-97D2-571C-2F9E-05ACFE0301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13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83" y="841248"/>
            <a:ext cx="8931403" cy="1380744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9383" y="2333860"/>
            <a:ext cx="8931403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685800" indent="-4572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227F-7A38-4FCC-BBE5-462C6ABA0D7C}" type="datetime1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7576B-FC6F-F402-D320-23CD0747AB61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59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40" y="829577"/>
            <a:ext cx="6199461" cy="169399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D9C05904-FD8A-9AED-FEBF-07D02323D6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9376" y="366631"/>
            <a:ext cx="4250069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1" r="-47809"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6940" y="2637762"/>
            <a:ext cx="6199461" cy="341109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087BA-BF9C-B6FF-3993-B14EFC993249}"/>
              </a:ext>
            </a:extLst>
          </p:cNvPr>
          <p:cNvSpPr/>
          <p:nvPr userDrawn="1"/>
        </p:nvSpPr>
        <p:spPr>
          <a:xfrm>
            <a:off x="4765158" y="351065"/>
            <a:ext cx="7084090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05EF98-C9B4-FDE5-FF49-3AC91EBF7C80}"/>
              </a:ext>
            </a:extLst>
          </p:cNvPr>
          <p:cNvSpPr/>
          <p:nvPr userDrawn="1"/>
        </p:nvSpPr>
        <p:spPr>
          <a:xfrm>
            <a:off x="334788" y="353022"/>
            <a:ext cx="4279392" cy="6153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5E63F-831B-1E75-A3D2-7916C30870F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6642A-4BF1-3042-3D1E-3F9A6461A02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CA4F36-7122-9562-2451-1594B9399AF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6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872" y="2130552"/>
            <a:ext cx="6620256" cy="1069848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64280" y="3337560"/>
            <a:ext cx="4663440" cy="1645920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640D-701E-4505-B3CF-EF9407231E3A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13DBF3-4834-1A3D-F4D5-6A81E4273385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58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2258568"/>
            <a:ext cx="3493008" cy="346557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465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8915-0BD2-4619-96F8-2000A958401A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955F4A-423A-5B89-7048-7BF27C7621C6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7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582" y="1537853"/>
            <a:ext cx="3922776" cy="408736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43475" y="1538288"/>
            <a:ext cx="6404229" cy="408736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7C48-2090-4C6A-8BA6-AD652515C489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DE99A-A1BB-22F1-AAC4-B9657638A2B1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19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832104"/>
            <a:ext cx="3493008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832104"/>
            <a:ext cx="6775704" cy="493776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18EB-E5A2-46FD-AE56-36A2660D9755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DAA8DC-86CE-2734-E308-CBA3FA9B61FB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72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832104"/>
            <a:ext cx="2834640" cy="512064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7638" y="832104"/>
            <a:ext cx="7362634" cy="551383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F173-72DA-43D0-80E2-6EBC494B1FEF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15947-AD9C-F5FA-B88C-990D02D3AF2A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615287"/>
            <a:ext cx="10963656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172" y="1255367"/>
            <a:ext cx="10963656" cy="494690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15947-AD9C-F5FA-B88C-990D02D3AF2A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3C0EE3-FE78-FEE2-1C03-69EF2436C5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81E699-A9DC-6ADB-B033-12F132D21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3B6FDC-9009-70D8-0C26-1572C96700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74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E08559-D5C4-B55F-FEE7-A549DCB4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839871"/>
            <a:ext cx="3063240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B5FEEF-AA1C-DF09-81DC-C263DDF653CF}"/>
              </a:ext>
            </a:extLst>
          </p:cNvPr>
          <p:cNvSpPr/>
          <p:nvPr userDrawn="1"/>
        </p:nvSpPr>
        <p:spPr>
          <a:xfrm>
            <a:off x="337457" y="351065"/>
            <a:ext cx="3941064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35C596C1-39CE-99AF-B795-8ADB489A7D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27" y="2665215"/>
            <a:ext cx="3063240" cy="3377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AE6DCEAB-84EB-B279-E311-AD2445A96CB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08575" y="365760"/>
            <a:ext cx="7424928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239BDE-DD79-5CB8-2F90-0AED70B4C2F7}"/>
              </a:ext>
            </a:extLst>
          </p:cNvPr>
          <p:cNvSpPr/>
          <p:nvPr userDrawn="1"/>
        </p:nvSpPr>
        <p:spPr>
          <a:xfrm>
            <a:off x="4408575" y="351065"/>
            <a:ext cx="7440673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1037C4-D7CB-E822-E47E-57790F243FD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5CE1D-F6D3-A8A3-782F-E5E88CCE35F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6B925-EE67-154D-EB15-4D346059F95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42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DFB1570C-2A53-2BD0-0955-F14E33A4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712" y="839871"/>
            <a:ext cx="3065002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EDFF69E-D657-B8DE-43CD-6A0AA98FBA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6440" y="361188"/>
            <a:ext cx="7424928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78FDB-57BB-4A24-EB2F-31B3DCA2ED9F}"/>
              </a:ext>
            </a:extLst>
          </p:cNvPr>
          <p:cNvSpPr/>
          <p:nvPr userDrawn="1"/>
        </p:nvSpPr>
        <p:spPr>
          <a:xfrm>
            <a:off x="7904606" y="351065"/>
            <a:ext cx="3944642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B52381D3-CD5D-B295-5DE8-247DE26D24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9712" y="2665215"/>
            <a:ext cx="3065002" cy="3377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A87F64-B10E-D3EC-86DC-A74D615B4819}"/>
              </a:ext>
            </a:extLst>
          </p:cNvPr>
          <p:cNvSpPr/>
          <p:nvPr userDrawn="1"/>
        </p:nvSpPr>
        <p:spPr>
          <a:xfrm>
            <a:off x="337456" y="351064"/>
            <a:ext cx="7442897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77D22-A82C-44F7-6BC2-B414E8E7914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D6638-8710-3EEF-9CFC-179C59D52F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AD3B-23C1-82B0-757B-7CE2813B42D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4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11C59EC-2984-2AFC-A887-928F090F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0963656" cy="54864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216152"/>
            <a:ext cx="10963656" cy="4946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6615-F428-46F8-B333-52721A2A1D31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6287E-A219-F520-0726-BDFF3D7A4E02}"/>
              </a:ext>
            </a:extLst>
          </p:cNvPr>
          <p:cNvSpPr/>
          <p:nvPr userDrawn="1"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8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" y="5024647"/>
            <a:ext cx="3739896" cy="1207851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590F4507-3E12-8BCC-96C4-5E91E00DE0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8996" y="357974"/>
            <a:ext cx="11494008" cy="4270248"/>
          </a:xfr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24647"/>
            <a:ext cx="6041938" cy="1207851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6FE-15B3-4F20-9261-F868C8825F0F}" type="datetime1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72880B-AEAD-196C-0715-91B527BD2668}"/>
              </a:ext>
            </a:extLst>
          </p:cNvPr>
          <p:cNvSpPr/>
          <p:nvPr userDrawn="1"/>
        </p:nvSpPr>
        <p:spPr>
          <a:xfrm>
            <a:off x="321733" y="4758374"/>
            <a:ext cx="11527515" cy="17485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CA5AC-C8BF-B7FA-04BB-F8A5A14F6F64}"/>
              </a:ext>
            </a:extLst>
          </p:cNvPr>
          <p:cNvSpPr/>
          <p:nvPr userDrawn="1"/>
        </p:nvSpPr>
        <p:spPr>
          <a:xfrm>
            <a:off x="337456" y="351064"/>
            <a:ext cx="11511792" cy="42840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76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06" y="817137"/>
            <a:ext cx="4192166" cy="152704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42F0537-AA35-B27C-CAD5-3F9A4EAC92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9839" y="361188"/>
            <a:ext cx="6272784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9C53C-82C0-3F48-BA66-E452F8835C0C}"/>
              </a:ext>
            </a:extLst>
          </p:cNvPr>
          <p:cNvSpPr/>
          <p:nvPr userDrawn="1"/>
        </p:nvSpPr>
        <p:spPr>
          <a:xfrm>
            <a:off x="337458" y="351064"/>
            <a:ext cx="6297546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04234" y="2637763"/>
            <a:ext cx="4192899" cy="341109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29C0DC-4CF1-BF5F-9799-7F5EFFD594AE}"/>
              </a:ext>
            </a:extLst>
          </p:cNvPr>
          <p:cNvSpPr/>
          <p:nvPr userDrawn="1"/>
        </p:nvSpPr>
        <p:spPr>
          <a:xfrm>
            <a:off x="6751530" y="351065"/>
            <a:ext cx="5097718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5241C-A695-5757-744E-AB1824BCED7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6C41F-1C9D-B14A-9954-F5ED7CA31A5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E49CA-E378-F621-C4C4-6F60EA26E6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9A0B94D-2DD1-875D-B541-D604110F2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72" y="817137"/>
            <a:ext cx="4337407" cy="152704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D88E16-573F-A597-7EE7-887CF9D8D3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9301" y="2637763"/>
            <a:ext cx="4338165" cy="3411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A972FDA-9B64-2E1F-84D9-B8941D9AC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52063" y="361188"/>
            <a:ext cx="6089904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B7641C-0FEE-FC12-84B6-FDB399A2110B}"/>
              </a:ext>
            </a:extLst>
          </p:cNvPr>
          <p:cNvSpPr/>
          <p:nvPr userDrawn="1"/>
        </p:nvSpPr>
        <p:spPr>
          <a:xfrm>
            <a:off x="337457" y="351065"/>
            <a:ext cx="5282687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2A368-511B-76F6-C241-598461CF9E5C}"/>
              </a:ext>
            </a:extLst>
          </p:cNvPr>
          <p:cNvSpPr/>
          <p:nvPr userDrawn="1"/>
        </p:nvSpPr>
        <p:spPr>
          <a:xfrm>
            <a:off x="5744782" y="351064"/>
            <a:ext cx="6104466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62476-C6C3-75C3-F440-74F469A967A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80EED-4901-3AAF-D90A-6939CE7EFC5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DB5DB-B146-43DC-2A42-3440832AACC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61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949" y="819804"/>
            <a:ext cx="602252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012C0B99-EF0E-8361-CB67-7A1CB46A5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6616" y="361186"/>
            <a:ext cx="4434840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2341" y="2235200"/>
            <a:ext cx="6044132" cy="3802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A43DA6-AD92-1399-A6A7-42F89C87DC1A}"/>
              </a:ext>
            </a:extLst>
          </p:cNvPr>
          <p:cNvSpPr/>
          <p:nvPr userDrawn="1"/>
        </p:nvSpPr>
        <p:spPr>
          <a:xfrm>
            <a:off x="337455" y="351064"/>
            <a:ext cx="4462272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4474DB-FD35-4937-0024-1F6311BC8B2F}"/>
              </a:ext>
            </a:extLst>
          </p:cNvPr>
          <p:cNvSpPr/>
          <p:nvPr userDrawn="1"/>
        </p:nvSpPr>
        <p:spPr>
          <a:xfrm>
            <a:off x="4915879" y="351065"/>
            <a:ext cx="6938663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7D411-4BBB-D7F2-AA01-60F0E96ADECC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5349240" y="6498770"/>
            <a:ext cx="1328651" cy="359229"/>
          </a:xfrm>
        </p:spPr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ADEDE4-1283-DC77-8774-CE66A7FCFC5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205AEA-132E-F82A-F279-CF7FB6417B9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245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08" y="826408"/>
            <a:ext cx="60225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34" y="2243328"/>
            <a:ext cx="6022524" cy="38055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13B8FE68-7B6E-3218-44A6-F1880E54EE8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401964" y="361186"/>
            <a:ext cx="4434840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D2FFC-2E73-8E67-42FD-E85E9D7166B6}"/>
              </a:ext>
            </a:extLst>
          </p:cNvPr>
          <p:cNvSpPr/>
          <p:nvPr userDrawn="1"/>
        </p:nvSpPr>
        <p:spPr>
          <a:xfrm>
            <a:off x="337457" y="351065"/>
            <a:ext cx="6939845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0B6AB1-45E0-8ED2-07D0-7F09A97072E8}"/>
              </a:ext>
            </a:extLst>
          </p:cNvPr>
          <p:cNvSpPr/>
          <p:nvPr userDrawn="1"/>
        </p:nvSpPr>
        <p:spPr>
          <a:xfrm>
            <a:off x="7392820" y="351063"/>
            <a:ext cx="4453128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BCA70D-4E1A-9515-CF3A-C9ADDAEA518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E00F06-2901-FA79-7DB4-8439628B19A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92C729-DF2C-B480-6535-64FC89E4561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008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" y="4336837"/>
            <a:ext cx="3739896" cy="1863698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590F4507-3E12-8BCC-96C4-5E91E00DE0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8996" y="358671"/>
            <a:ext cx="11494008" cy="3547872"/>
          </a:xfr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336837"/>
            <a:ext cx="6041938" cy="186369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6FE-15B3-4F20-9261-F868C8825F0F}" type="datetime1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72880B-AEAD-196C-0715-91B527BD2668}"/>
              </a:ext>
            </a:extLst>
          </p:cNvPr>
          <p:cNvSpPr/>
          <p:nvPr userDrawn="1"/>
        </p:nvSpPr>
        <p:spPr>
          <a:xfrm>
            <a:off x="337456" y="4038600"/>
            <a:ext cx="11527515" cy="2468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41655-3554-4192-AE10-BB95B2B3FCA7}"/>
              </a:ext>
            </a:extLst>
          </p:cNvPr>
          <p:cNvSpPr/>
          <p:nvPr userDrawn="1"/>
        </p:nvSpPr>
        <p:spPr>
          <a:xfrm>
            <a:off x="339852" y="351064"/>
            <a:ext cx="11512296" cy="35630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43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" y="647156"/>
            <a:ext cx="3739896" cy="1863698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647156"/>
            <a:ext cx="6041938" cy="186369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590F4507-3E12-8BCC-96C4-5E91E00DE0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8996" y="2940988"/>
            <a:ext cx="11494008" cy="3547872"/>
          </a:xfr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6FE-15B3-4F20-9261-F868C8825F0F}" type="datetime1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72880B-AEAD-196C-0715-91B527BD2668}"/>
              </a:ext>
            </a:extLst>
          </p:cNvPr>
          <p:cNvSpPr/>
          <p:nvPr userDrawn="1"/>
        </p:nvSpPr>
        <p:spPr>
          <a:xfrm>
            <a:off x="337456" y="348919"/>
            <a:ext cx="11527515" cy="2468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41655-3554-4192-AE10-BB95B2B3FCA7}"/>
              </a:ext>
            </a:extLst>
          </p:cNvPr>
          <p:cNvSpPr/>
          <p:nvPr userDrawn="1"/>
        </p:nvSpPr>
        <p:spPr>
          <a:xfrm>
            <a:off x="339852" y="2933381"/>
            <a:ext cx="11512296" cy="35630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04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438" y="826408"/>
            <a:ext cx="466344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9CA91B26-FF37-7619-CA98-3BF61F5687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7038" y="361188"/>
            <a:ext cx="5757377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" r="-6568"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99775" y="2074889"/>
            <a:ext cx="4663440" cy="3973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55BAA1-304B-22B8-AFFB-450B8B12DD5E}"/>
              </a:ext>
            </a:extLst>
          </p:cNvPr>
          <p:cNvSpPr/>
          <p:nvPr userDrawn="1"/>
        </p:nvSpPr>
        <p:spPr>
          <a:xfrm>
            <a:off x="6231369" y="351065"/>
            <a:ext cx="5617879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3E9085-3DE0-967D-6FEC-87A68F2E38F7}"/>
              </a:ext>
            </a:extLst>
          </p:cNvPr>
          <p:cNvSpPr/>
          <p:nvPr userDrawn="1"/>
        </p:nvSpPr>
        <p:spPr>
          <a:xfrm>
            <a:off x="337458" y="351064"/>
            <a:ext cx="5777294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3ECB8-1DC2-18B7-FB61-C5B409B1D3A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37014-2CDD-1654-954A-3CFB437B0F7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09910-6F41-81DC-11BD-5C3B23FB661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673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792E787-2C43-9150-BA2C-843318A1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6" y="826408"/>
            <a:ext cx="466344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D289B8E-2849-E156-7279-DA72F5F75F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111" y="2074889"/>
            <a:ext cx="4663440" cy="3973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FD7785D8-F9B0-93D3-47A3-4ECAC8829E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76602" y="361188"/>
            <a:ext cx="5757377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" r="-6568"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CDBE87-6A57-2D73-C222-305AF961B664}"/>
              </a:ext>
            </a:extLst>
          </p:cNvPr>
          <p:cNvSpPr/>
          <p:nvPr userDrawn="1"/>
        </p:nvSpPr>
        <p:spPr>
          <a:xfrm>
            <a:off x="337457" y="351065"/>
            <a:ext cx="5600748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7F243C-548D-9C48-60F5-BC8D58A018DE}"/>
              </a:ext>
            </a:extLst>
          </p:cNvPr>
          <p:cNvSpPr/>
          <p:nvPr userDrawn="1"/>
        </p:nvSpPr>
        <p:spPr>
          <a:xfrm>
            <a:off x="6059206" y="351065"/>
            <a:ext cx="5790042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039A1F-C7CE-E7D6-1B4E-1ACBB57F36D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16FB1-CC33-21DB-78A1-2A47153DDE3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BFF0-9607-2311-C797-5384CE49E3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302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123" y="2235200"/>
            <a:ext cx="5294376" cy="395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BF24582F-746D-10FD-1348-A8E31D7459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5507" y="1944079"/>
            <a:ext cx="5486767" cy="4553712"/>
          </a:xfr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64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1391-F4B8-4A23-8935-365F41031646}" type="datetime1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0DF84-4A5D-63C5-1700-34F6AA007632}"/>
              </a:ext>
            </a:extLst>
          </p:cNvPr>
          <p:cNvSpPr/>
          <p:nvPr userDrawn="1"/>
        </p:nvSpPr>
        <p:spPr>
          <a:xfrm flipV="1">
            <a:off x="337457" y="351062"/>
            <a:ext cx="11512296" cy="14650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9E6EAC-5CB1-AF25-6E5B-8E37D120C9B3}"/>
              </a:ext>
            </a:extLst>
          </p:cNvPr>
          <p:cNvSpPr/>
          <p:nvPr userDrawn="1"/>
        </p:nvSpPr>
        <p:spPr>
          <a:xfrm>
            <a:off x="6355507" y="1929406"/>
            <a:ext cx="5494246" cy="4577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53CEAA-92AB-A832-438A-7F6ACCDFE1B4}"/>
              </a:ext>
            </a:extLst>
          </p:cNvPr>
          <p:cNvSpPr/>
          <p:nvPr userDrawn="1"/>
        </p:nvSpPr>
        <p:spPr>
          <a:xfrm>
            <a:off x="343147" y="1929406"/>
            <a:ext cx="5870448" cy="4577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16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234" y="829577"/>
            <a:ext cx="4192166" cy="377521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E6A680F-1F8E-363D-A844-3A4126F02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303" y="4726885"/>
            <a:ext cx="4197096" cy="1316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791DC7E0-CBE1-A440-0537-4B3B9463522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9375" y="361188"/>
            <a:ext cx="6281928" cy="6135624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CD339-777A-9749-4666-3527C14B9743}"/>
              </a:ext>
            </a:extLst>
          </p:cNvPr>
          <p:cNvSpPr/>
          <p:nvPr userDrawn="1"/>
        </p:nvSpPr>
        <p:spPr>
          <a:xfrm>
            <a:off x="6751530" y="351065"/>
            <a:ext cx="5097718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EF7C5-69F2-91FF-0C1E-398B01AB0F98}"/>
              </a:ext>
            </a:extLst>
          </p:cNvPr>
          <p:cNvSpPr/>
          <p:nvPr userDrawn="1"/>
        </p:nvSpPr>
        <p:spPr>
          <a:xfrm>
            <a:off x="334788" y="353022"/>
            <a:ext cx="6300216" cy="6153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C1026-8D94-2081-4610-6490A031C2B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E5425-2E7D-668E-4A6F-75CB0F0C63B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7A5843-EB2F-247C-B659-DCAD842569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77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0972800" cy="969264"/>
          </a:xfrm>
        </p:spPr>
        <p:txBody>
          <a:bodyPr anchor="ctr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1CACF551-8B8E-91BE-64C5-80EA221DEAE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4740" y="1944079"/>
            <a:ext cx="6391656" cy="4553712"/>
          </a:xfr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59752" y="2231136"/>
            <a:ext cx="4425696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2198D5-C9C0-500B-4DBC-656F475E493C}"/>
              </a:ext>
            </a:extLst>
          </p:cNvPr>
          <p:cNvSpPr/>
          <p:nvPr userDrawn="1"/>
        </p:nvSpPr>
        <p:spPr>
          <a:xfrm>
            <a:off x="337457" y="1944078"/>
            <a:ext cx="6408939" cy="45628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157FB-CF65-571C-117F-F8FAD8D9FF5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7136A7-5DB5-FAF4-1437-4CDA5E5457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02816-1AAA-FE35-5C91-01A9C5DEAD0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9B28C9-C087-B7F9-1930-361BCE1DC434}"/>
              </a:ext>
            </a:extLst>
          </p:cNvPr>
          <p:cNvSpPr/>
          <p:nvPr userDrawn="1"/>
        </p:nvSpPr>
        <p:spPr>
          <a:xfrm flipV="1">
            <a:off x="337457" y="351062"/>
            <a:ext cx="11512296" cy="14650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FE5E0-34BA-A35C-6B4F-7D3C8C7C4F9B}"/>
              </a:ext>
            </a:extLst>
          </p:cNvPr>
          <p:cNvSpPr/>
          <p:nvPr userDrawn="1"/>
        </p:nvSpPr>
        <p:spPr>
          <a:xfrm>
            <a:off x="6874592" y="1929406"/>
            <a:ext cx="4975161" cy="4577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31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89C2E73-8CB7-AB0A-D373-D9BCBE160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4740" y="1944079"/>
            <a:ext cx="5486767" cy="4553712"/>
          </a:xfr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64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9440" y="2235200"/>
            <a:ext cx="5289915" cy="395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1391-F4B8-4A23-8935-365F41031646}" type="datetime1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0DF84-4A5D-63C5-1700-34F6AA007632}"/>
              </a:ext>
            </a:extLst>
          </p:cNvPr>
          <p:cNvSpPr/>
          <p:nvPr userDrawn="1"/>
        </p:nvSpPr>
        <p:spPr>
          <a:xfrm flipV="1">
            <a:off x="337457" y="351062"/>
            <a:ext cx="11512296" cy="14650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9E6EAC-5CB1-AF25-6E5B-8E37D120C9B3}"/>
              </a:ext>
            </a:extLst>
          </p:cNvPr>
          <p:cNvSpPr/>
          <p:nvPr userDrawn="1"/>
        </p:nvSpPr>
        <p:spPr>
          <a:xfrm>
            <a:off x="339851" y="1929406"/>
            <a:ext cx="5513832" cy="4577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53CEAA-92AB-A832-438A-7F6ACCDFE1B4}"/>
              </a:ext>
            </a:extLst>
          </p:cNvPr>
          <p:cNvSpPr/>
          <p:nvPr userDrawn="1"/>
        </p:nvSpPr>
        <p:spPr>
          <a:xfrm>
            <a:off x="5978984" y="1929406"/>
            <a:ext cx="5870770" cy="4577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655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350" y="819005"/>
            <a:ext cx="6777828" cy="932688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5C69378E-FD50-D0FE-49E9-FE6939F87E0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366" y="361188"/>
            <a:ext cx="3657600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3350" y="2032216"/>
            <a:ext cx="6777828" cy="4034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928F2E-550C-7EE7-5A6C-C30C820D21DB}"/>
              </a:ext>
            </a:extLst>
          </p:cNvPr>
          <p:cNvSpPr/>
          <p:nvPr userDrawn="1"/>
        </p:nvSpPr>
        <p:spPr>
          <a:xfrm>
            <a:off x="4155746" y="351065"/>
            <a:ext cx="7693502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B15E2-0F9C-EDBB-3379-237D2F02B133}"/>
              </a:ext>
            </a:extLst>
          </p:cNvPr>
          <p:cNvSpPr/>
          <p:nvPr userDrawn="1"/>
        </p:nvSpPr>
        <p:spPr>
          <a:xfrm>
            <a:off x="348222" y="351064"/>
            <a:ext cx="3675888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BF609-8734-8C2B-E441-E7DBAE6E3BD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50EF1-CAAF-B39A-ED1F-4F967B0786C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70B86-8D60-DBF5-42C5-FE10E0C6FE8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94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" y="829475"/>
            <a:ext cx="6714892" cy="932688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27" y="2047532"/>
            <a:ext cx="6714892" cy="40013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4216C9-E47F-BA93-3528-3DC28359BBA5}"/>
              </a:ext>
            </a:extLst>
          </p:cNvPr>
          <p:cNvSpPr/>
          <p:nvPr userDrawn="1"/>
        </p:nvSpPr>
        <p:spPr>
          <a:xfrm>
            <a:off x="337457" y="351065"/>
            <a:ext cx="7631033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22729334-E74F-1D47-30E9-2040D0CCDE7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94185" y="356616"/>
            <a:ext cx="3739896" cy="614476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05E7D9-8EB1-CCEE-CB59-564CC173739B}"/>
              </a:ext>
            </a:extLst>
          </p:cNvPr>
          <p:cNvSpPr/>
          <p:nvPr userDrawn="1"/>
        </p:nvSpPr>
        <p:spPr>
          <a:xfrm>
            <a:off x="8085041" y="351064"/>
            <a:ext cx="3758184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56C7E-4D47-A5C6-F745-1B24CC38482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E34178-1A83-36BE-0EBF-390C6CB30C8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6F11D-D618-B08B-95BA-C3F1030D58A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82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9959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E3DA23-DE55-6AE0-AF3B-E9803246C7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9324" y="2423719"/>
            <a:ext cx="5175504" cy="406908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37402" y="599600"/>
            <a:ext cx="5633165" cy="56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507B-3789-49BC-A5B5-D3B2B10E5F24}" type="datetime1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5B15E-907B-22E5-9483-591409F1460D}"/>
              </a:ext>
            </a:extLst>
          </p:cNvPr>
          <p:cNvSpPr/>
          <p:nvPr userDrawn="1"/>
        </p:nvSpPr>
        <p:spPr>
          <a:xfrm flipV="1">
            <a:off x="337457" y="351059"/>
            <a:ext cx="5199238" cy="19398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643D3-05AA-D000-6F70-B39D3E837EF5}"/>
              </a:ext>
            </a:extLst>
          </p:cNvPr>
          <p:cNvSpPr/>
          <p:nvPr userDrawn="1"/>
        </p:nvSpPr>
        <p:spPr>
          <a:xfrm>
            <a:off x="5665293" y="351065"/>
            <a:ext cx="6189249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7DB142-72B7-699F-6F87-2EFB2EBF3B22}"/>
              </a:ext>
            </a:extLst>
          </p:cNvPr>
          <p:cNvSpPr/>
          <p:nvPr userDrawn="1"/>
        </p:nvSpPr>
        <p:spPr>
          <a:xfrm flipV="1">
            <a:off x="337457" y="2409583"/>
            <a:ext cx="5199238" cy="4097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200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99599"/>
            <a:ext cx="3946824" cy="14538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E3DA23-DE55-6AE0-AF3B-E9803246C7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324" y="2423719"/>
            <a:ext cx="4476676" cy="4069080"/>
          </a:xfr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20382" y="599600"/>
            <a:ext cx="6350185" cy="56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507B-3789-49BC-A5B5-D3B2B10E5F24}" type="datetime1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5B15E-907B-22E5-9483-591409F1460D}"/>
              </a:ext>
            </a:extLst>
          </p:cNvPr>
          <p:cNvSpPr/>
          <p:nvPr userDrawn="1"/>
        </p:nvSpPr>
        <p:spPr>
          <a:xfrm flipV="1">
            <a:off x="337457" y="351058"/>
            <a:ext cx="4488543" cy="19398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643D3-05AA-D000-6F70-B39D3E837EF5}"/>
              </a:ext>
            </a:extLst>
          </p:cNvPr>
          <p:cNvSpPr/>
          <p:nvPr userDrawn="1"/>
        </p:nvSpPr>
        <p:spPr>
          <a:xfrm>
            <a:off x="4939611" y="351065"/>
            <a:ext cx="6914932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7DB142-72B7-699F-6F87-2EFB2EBF3B22}"/>
              </a:ext>
            </a:extLst>
          </p:cNvPr>
          <p:cNvSpPr/>
          <p:nvPr userDrawn="1"/>
        </p:nvSpPr>
        <p:spPr>
          <a:xfrm flipV="1">
            <a:off x="337457" y="2409583"/>
            <a:ext cx="4497205" cy="4097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11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078" y="599599"/>
            <a:ext cx="3946824" cy="14538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599600"/>
            <a:ext cx="6350185" cy="56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E3DA23-DE55-6AE0-AF3B-E9803246C7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70064" y="2423160"/>
            <a:ext cx="4476676" cy="4069080"/>
          </a:xfr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507B-3789-49BC-A5B5-D3B2B10E5F24}" type="datetime1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5B15E-907B-22E5-9483-591409F1460D}"/>
              </a:ext>
            </a:extLst>
          </p:cNvPr>
          <p:cNvSpPr/>
          <p:nvPr userDrawn="1"/>
        </p:nvSpPr>
        <p:spPr>
          <a:xfrm flipV="1">
            <a:off x="7360920" y="351058"/>
            <a:ext cx="4488543" cy="19398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643D3-05AA-D000-6F70-B39D3E837EF5}"/>
              </a:ext>
            </a:extLst>
          </p:cNvPr>
          <p:cNvSpPr/>
          <p:nvPr userDrawn="1"/>
        </p:nvSpPr>
        <p:spPr>
          <a:xfrm>
            <a:off x="338328" y="351065"/>
            <a:ext cx="6914932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7DB142-72B7-699F-6F87-2EFB2EBF3B22}"/>
              </a:ext>
            </a:extLst>
          </p:cNvPr>
          <p:cNvSpPr/>
          <p:nvPr userDrawn="1"/>
        </p:nvSpPr>
        <p:spPr>
          <a:xfrm flipV="1">
            <a:off x="7361582" y="2409583"/>
            <a:ext cx="4497205" cy="4097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2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4804-4265-85A8-7A9B-A9B3F5D80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029200"/>
            <a:ext cx="7525512" cy="100584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8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2D6F9C-47CA-A6AB-CB31-599736C6165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2960" y="841248"/>
            <a:ext cx="10543032" cy="415137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9300" b="1" baseline="0"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1461-EBBE-4007-A7FA-8D550B1815C8}" type="datetime1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D478B-3CC8-9331-3B4F-2130EA892404}"/>
              </a:ext>
            </a:extLst>
          </p:cNvPr>
          <p:cNvSpPr/>
          <p:nvPr userDrawn="1"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18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244" y="5029200"/>
            <a:ext cx="7525512" cy="91440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841248"/>
            <a:ext cx="10543032" cy="4169664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193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45D9-E600-48F3-8D60-FBB32619D4B7}" type="datetime1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C0DA6E-8242-883C-15FE-E726DCC36F80}"/>
              </a:ext>
            </a:extLst>
          </p:cNvPr>
          <p:cNvSpPr/>
          <p:nvPr userDrawn="1"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932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9924E45-C895-43A4-5C38-357208F05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244" y="5029200"/>
            <a:ext cx="7525512" cy="91440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F1ED0D-FB7E-F1D4-6BB4-DA7FCEA9CD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841248"/>
            <a:ext cx="10543032" cy="4167124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193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DA9F-3449-4571-B576-325E0AB8D353}" type="datetime1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106CE9-3864-8C80-F8B7-4C6D0D0E2D97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71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301" y="840278"/>
            <a:ext cx="4337407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6B27E7-8459-6E53-8FBA-85BE66AB8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452" y="4668118"/>
            <a:ext cx="433425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710F4B22-F5AC-7D33-7A84-7B2436EFDE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52063" y="361188"/>
            <a:ext cx="6089904" cy="6135624"/>
          </a:xfr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43E122-5107-B335-7270-B6C7A8395D86}"/>
              </a:ext>
            </a:extLst>
          </p:cNvPr>
          <p:cNvSpPr/>
          <p:nvPr userDrawn="1"/>
        </p:nvSpPr>
        <p:spPr>
          <a:xfrm>
            <a:off x="5744782" y="351064"/>
            <a:ext cx="6104466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D7A0B5-D7C9-90BE-F505-E01F4D062E28}"/>
              </a:ext>
            </a:extLst>
          </p:cNvPr>
          <p:cNvSpPr/>
          <p:nvPr userDrawn="1"/>
        </p:nvSpPr>
        <p:spPr>
          <a:xfrm>
            <a:off x="337457" y="351065"/>
            <a:ext cx="5282687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CE726-49FC-55E2-26A1-1FE3520D3F1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D8F946-DB8C-1435-46BE-F233D3CF260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9D42A5-49C9-5DBA-3729-79C2527CA4F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7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29" y="-1293464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7E2BE3E-32CC-3B2E-7AAB-62D6D812CE2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00188" y="1234440"/>
            <a:ext cx="9191625" cy="438912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0">
                <a:latin typeface="+mj-lt"/>
              </a:defRPr>
            </a:lvl1pPr>
            <a:lvl2pPr marL="228600" indent="0" algn="ctr">
              <a:lnSpc>
                <a:spcPct val="100000"/>
              </a:lnSpc>
              <a:buNone/>
              <a:defRPr sz="4800" b="0">
                <a:latin typeface="+mj-lt"/>
              </a:defRPr>
            </a:lvl2pPr>
            <a:lvl3pPr marL="457200" indent="0" algn="ctr">
              <a:lnSpc>
                <a:spcPct val="100000"/>
              </a:lnSpc>
              <a:buNone/>
              <a:defRPr sz="4800" b="0">
                <a:latin typeface="+mj-lt"/>
              </a:defRPr>
            </a:lvl3pPr>
            <a:lvl4pPr marL="685800" indent="0" algn="ctr">
              <a:lnSpc>
                <a:spcPct val="100000"/>
              </a:lnSpc>
              <a:buNone/>
              <a:defRPr sz="4800" b="0">
                <a:latin typeface="+mj-lt"/>
              </a:defRPr>
            </a:lvl4pPr>
            <a:lvl5pPr marL="914400" indent="0" algn="ctr">
              <a:lnSpc>
                <a:spcPct val="100000"/>
              </a:lnSpc>
              <a:buNone/>
              <a:defRPr sz="4800" b="0">
                <a:latin typeface="+mj-lt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9CA7-4D60-41A4-A4F0-FD6D94D8C852}" type="datetime1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1D1BF1-778B-0A57-4F7E-BC57330C7085}"/>
              </a:ext>
            </a:extLst>
          </p:cNvPr>
          <p:cNvSpPr/>
          <p:nvPr/>
        </p:nvSpPr>
        <p:spPr>
          <a:xfrm>
            <a:off x="1121981" y="874987"/>
            <a:ext cx="9941944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5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1295801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ADCAC8-6FF3-EC2A-EFD7-95A819EA2E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5527" y="685799"/>
            <a:ext cx="10698480" cy="5486400"/>
          </a:xfrm>
        </p:spPr>
        <p:txBody>
          <a:bodyPr anchor="ctr">
            <a:noAutofit/>
          </a:bodyPr>
          <a:lstStyle>
            <a:lvl1pPr marL="0" indent="0">
              <a:buNone/>
              <a:defRPr sz="4800">
                <a:latin typeface="+mj-lt"/>
              </a:defRPr>
            </a:lvl1pPr>
            <a:lvl2pPr marL="228600" indent="0">
              <a:buNone/>
              <a:defRPr sz="4800">
                <a:latin typeface="+mj-lt"/>
              </a:defRPr>
            </a:lvl2pPr>
            <a:lvl3pPr marL="457200" indent="0">
              <a:buNone/>
              <a:defRPr sz="4800">
                <a:latin typeface="+mj-lt"/>
              </a:defRPr>
            </a:lvl3pPr>
            <a:lvl4pPr marL="685800" indent="0">
              <a:buNone/>
              <a:defRPr sz="4800">
                <a:latin typeface="+mj-lt"/>
              </a:defRPr>
            </a:lvl4pPr>
            <a:lvl5pPr marL="914400" indent="0"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4E8A-F766-4B4E-BA35-31ABBD66791B}" type="datetime1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DBB70-84D2-1F96-C132-E1127669A16F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750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1293562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0C99F09-6747-AD83-83AF-D9553E5701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5527" y="685800"/>
            <a:ext cx="10698480" cy="548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0">
                <a:latin typeface="+mj-lt"/>
              </a:defRPr>
            </a:lvl1pPr>
            <a:lvl2pPr marL="228600" indent="0" algn="ctr">
              <a:lnSpc>
                <a:spcPct val="100000"/>
              </a:lnSpc>
              <a:buNone/>
              <a:defRPr sz="4800" b="0">
                <a:latin typeface="+mj-lt"/>
              </a:defRPr>
            </a:lvl2pPr>
            <a:lvl3pPr marL="457200" indent="0" algn="ctr">
              <a:lnSpc>
                <a:spcPct val="100000"/>
              </a:lnSpc>
              <a:buNone/>
              <a:defRPr sz="4800" b="0">
                <a:latin typeface="+mj-lt"/>
              </a:defRPr>
            </a:lvl3pPr>
            <a:lvl4pPr marL="685800" indent="0" algn="ctr">
              <a:lnSpc>
                <a:spcPct val="100000"/>
              </a:lnSpc>
              <a:buNone/>
              <a:defRPr sz="4800" b="0">
                <a:latin typeface="+mj-lt"/>
              </a:defRPr>
            </a:lvl4pPr>
            <a:lvl5pPr marL="914400" indent="0" algn="ctr">
              <a:lnSpc>
                <a:spcPct val="100000"/>
              </a:lnSpc>
              <a:buNone/>
              <a:defRPr sz="4800" b="0">
                <a:latin typeface="+mj-lt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4E8A-F766-4B4E-BA35-31ABBD66791B}" type="datetime1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DBB70-84D2-1F96-C132-E1127669A16F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361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1118" y="5097029"/>
            <a:ext cx="9246805" cy="594321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74077" y="1188719"/>
            <a:ext cx="9243846" cy="3148857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2632-1039-4FCE-A210-396E8C7520B2}" type="datetime1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EDF265-9439-7BBC-B79E-33CC94E2DC55}"/>
              </a:ext>
            </a:extLst>
          </p:cNvPr>
          <p:cNvSpPr/>
          <p:nvPr/>
        </p:nvSpPr>
        <p:spPr>
          <a:xfrm>
            <a:off x="1125028" y="4775289"/>
            <a:ext cx="9941944" cy="12077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F47E6-58A4-FEC6-08F5-85426FD8908C}"/>
              </a:ext>
            </a:extLst>
          </p:cNvPr>
          <p:cNvSpPr/>
          <p:nvPr userDrawn="1"/>
        </p:nvSpPr>
        <p:spPr>
          <a:xfrm>
            <a:off x="1123548" y="869544"/>
            <a:ext cx="9941944" cy="37424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574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5" y="5407940"/>
            <a:ext cx="10420350" cy="466344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85825" y="841248"/>
            <a:ext cx="10420350" cy="3291840"/>
          </a:xfrm>
        </p:spPr>
        <p:txBody>
          <a:bodyPr anchor="ctr">
            <a:normAutofit/>
          </a:bodyPr>
          <a:lstStyle>
            <a:lvl1pPr marL="164592" indent="-164592" algn="ctr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6D844-928B-4334-9530-404CD7C81364}" type="datetime1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B8923-0D4C-46A4-1BC9-B4AAB7ABEC11}"/>
              </a:ext>
            </a:extLst>
          </p:cNvPr>
          <p:cNvSpPr/>
          <p:nvPr userDrawn="1"/>
        </p:nvSpPr>
        <p:spPr>
          <a:xfrm>
            <a:off x="337457" y="4775289"/>
            <a:ext cx="11517086" cy="17316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A5BE4-3999-E20A-4360-E5F71C4A185E}"/>
              </a:ext>
            </a:extLst>
          </p:cNvPr>
          <p:cNvSpPr/>
          <p:nvPr userDrawn="1"/>
        </p:nvSpPr>
        <p:spPr>
          <a:xfrm>
            <a:off x="337457" y="351066"/>
            <a:ext cx="11517086" cy="4256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454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89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9498" y="1097280"/>
            <a:ext cx="9198864" cy="3328416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E703B-AD10-45EB-9C69-399306B4449A}" type="datetime1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BA90C-6E3D-2EA7-0292-1F928A070042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4D17117-BBA9-4972-76C2-EAFE70BD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6" y="842463"/>
            <a:ext cx="10616184" cy="11338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C3D10-12BE-0828-A6FA-C33C4BFCD9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5338" y="2217738"/>
            <a:ext cx="4872037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CA2E261-8EB7-B6E1-F84F-2C8AA00E012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38803" y="2189669"/>
            <a:ext cx="4872037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F73C-A859-4554-A313-766C75404450}" type="datetime1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4F54CE-D52E-B9AA-434C-FDF3F79B9698}"/>
              </a:ext>
            </a:extLst>
          </p:cNvPr>
          <p:cNvSpPr/>
          <p:nvPr userDrawn="1"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1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CF980F-8A96-8628-DE09-B13E23F3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6" y="842464"/>
            <a:ext cx="10613572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656" y="1737360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52397E2-59D6-9B15-C816-A5E09CBA601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5338" y="2378075"/>
            <a:ext cx="5157787" cy="363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1012" y="1737360"/>
            <a:ext cx="5157216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3E12D3BA-867F-1CF3-4F97-52D6461219E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1012" y="2378075"/>
            <a:ext cx="5157216" cy="363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D68B-28A2-4855-B3C1-2440696AF665}" type="datetime1">
              <a:rPr lang="en-US" smtClean="0"/>
              <a:t>1/14/26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55CCF7-A846-6AC9-BA7F-5289CB5E60BD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602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F42212-3064-51ED-5F30-52A0C7F6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6" y="842464"/>
            <a:ext cx="10613572" cy="10994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AC0D-566B-40F6-B3F6-72A0E1EDF8FC}" type="datetime1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9C737F-7905-466F-C06F-F52007DA2F3F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36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907-BCBA-412E-9539-603ECFD8F450}" type="datetime1">
              <a:rPr lang="en-US" smtClean="0"/>
              <a:t>1/14/26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0F8C8-2D2A-CF06-5953-711CD27DB9BD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DA87C-26CA-F62F-296C-4D55C078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60" y="4952600"/>
            <a:ext cx="10835640" cy="78638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84394C4-6C3C-55A5-F559-609ED8D6D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400" y="5738982"/>
            <a:ext cx="10835640" cy="48463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845630E0-3E81-3871-9E2F-2BE123E898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8996" y="359053"/>
            <a:ext cx="11494008" cy="4206240"/>
          </a:xfr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56F3-BB18-A73F-CD14-AABE06437C3B}"/>
              </a:ext>
            </a:extLst>
          </p:cNvPr>
          <p:cNvSpPr/>
          <p:nvPr userDrawn="1"/>
        </p:nvSpPr>
        <p:spPr>
          <a:xfrm>
            <a:off x="337457" y="4718958"/>
            <a:ext cx="11517086" cy="1787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D6E84-74A7-91C9-E1B6-41ED8C509278}"/>
              </a:ext>
            </a:extLst>
          </p:cNvPr>
          <p:cNvSpPr/>
          <p:nvPr userDrawn="1"/>
        </p:nvSpPr>
        <p:spPr>
          <a:xfrm>
            <a:off x="337457" y="345676"/>
            <a:ext cx="11517086" cy="42245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F5C3FE8-0DDB-A431-4FEB-7A68056C262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4D131E-594B-1FB1-8E49-0B78695F0A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4C9504-D631-2C97-8DB1-12F8201AAF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" y="841248"/>
            <a:ext cx="3614111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528" y="2794000"/>
            <a:ext cx="3614112" cy="3237592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736" y="826408"/>
            <a:ext cx="6440258" cy="520518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EE26-0A88-4974-AF99-F8A1B22A826A}" type="datetime1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AB5266-1EFE-EBA4-DA76-9931733DF23D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877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841248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059" y="3072019"/>
            <a:ext cx="3585586" cy="29510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5E786F4-7682-486A-34C1-04BEC2E2FC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27693" y="351064"/>
            <a:ext cx="6826850" cy="6155870"/>
          </a:xfr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A849-C5D8-4949-916D-70A31634CC93}" type="datetime1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15393-78B7-1299-9758-CF580DF4FE4C}"/>
              </a:ext>
            </a:extLst>
          </p:cNvPr>
          <p:cNvSpPr/>
          <p:nvPr/>
        </p:nvSpPr>
        <p:spPr>
          <a:xfrm>
            <a:off x="337457" y="351065"/>
            <a:ext cx="4539531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8359C-9A26-486B-945E-75252E555425}"/>
              </a:ext>
            </a:extLst>
          </p:cNvPr>
          <p:cNvSpPr/>
          <p:nvPr userDrawn="1"/>
        </p:nvSpPr>
        <p:spPr>
          <a:xfrm>
            <a:off x="5032196" y="351063"/>
            <a:ext cx="6826850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909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64" y="731520"/>
            <a:ext cx="10863072" cy="1901952"/>
          </a:xfrm>
        </p:spPr>
        <p:txBody>
          <a:bodyPr anchor="ctr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7512" y="3465576"/>
            <a:ext cx="10863072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E6060-C53E-4F28-8D83-0C4FB26C4A3F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18B384-4BC1-E524-57EF-0774C70BAF79}"/>
              </a:ext>
            </a:extLst>
          </p:cNvPr>
          <p:cNvSpPr/>
          <p:nvPr userDrawn="1"/>
        </p:nvSpPr>
        <p:spPr>
          <a:xfrm>
            <a:off x="337457" y="3159582"/>
            <a:ext cx="11517086" cy="33473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1C7440-F236-F77D-9637-983809E9B84B}"/>
              </a:ext>
            </a:extLst>
          </p:cNvPr>
          <p:cNvSpPr/>
          <p:nvPr userDrawn="1"/>
        </p:nvSpPr>
        <p:spPr>
          <a:xfrm>
            <a:off x="337457" y="351065"/>
            <a:ext cx="11517086" cy="26452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139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627318"/>
            <a:ext cx="8430767" cy="1828800"/>
          </a:xfrm>
        </p:spPr>
        <p:txBody>
          <a:bodyPr anchor="b" anchorCtr="0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7512" y="3622674"/>
            <a:ext cx="8430639" cy="16080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1E3E-5DD4-4BAD-A138-1254BF94C224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7AAF8-1CC5-AC91-1BB2-212E591F7ADC}"/>
              </a:ext>
            </a:extLst>
          </p:cNvPr>
          <p:cNvSpPr/>
          <p:nvPr userDrawn="1"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9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1799C1-C337-0DE1-3234-4D0362D0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36" y="837735"/>
            <a:ext cx="10643616" cy="3346704"/>
          </a:xfrm>
        </p:spPr>
        <p:txBody>
          <a:bodyPr>
            <a:normAutofit/>
          </a:bodyPr>
          <a:lstStyle>
            <a:lvl1pPr>
              <a:defRPr sz="7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E4A3D71-157A-047C-16D0-5D3FDA49C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528" y="4824760"/>
            <a:ext cx="10641324" cy="119412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461-0F61-4002-8F2D-B7697A0E13FF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B6C7B-69BC-0D3D-1E9A-DD81FCE5A234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03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3B7DDF3-035D-63C7-AB51-6046391B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35" y="840285"/>
            <a:ext cx="10643616" cy="3593592"/>
          </a:xfr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D73ECB8-129C-F6DD-9829-B61FF23C4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528" y="4598850"/>
            <a:ext cx="10641323" cy="103327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53FF-A9D2-44F7-87E7-301150AC66D6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6D5D4-CEEE-3117-A84B-7DE80FC18AFC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73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566152"/>
            <a:ext cx="8229600" cy="2373303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033272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173C-F4FB-4840-9C6C-8C62F68E21A9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BE0B21-7B6E-C2E6-781E-44A2E68E10E4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22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58B209-D8FD-6B51-310A-96AE33AC1B63}"/>
              </a:ext>
            </a:extLst>
          </p:cNvPr>
          <p:cNvSpPr/>
          <p:nvPr/>
        </p:nvSpPr>
        <p:spPr>
          <a:xfrm>
            <a:off x="1121981" y="874987"/>
            <a:ext cx="9941944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BBC1-8687-45A9-B22B-F61D547A780C}" type="datetime1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1752B-CF4C-EEF0-36CC-58B27E1C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076" y="1359775"/>
            <a:ext cx="7909560" cy="4334256"/>
          </a:xfrm>
        </p:spPr>
        <p:txBody>
          <a:bodyPr anchor="b">
            <a:normAutofit/>
          </a:bodyPr>
          <a:lstStyle>
            <a:lvl1pPr>
              <a:defRPr sz="6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6126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pPr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7045" y="6498770"/>
            <a:ext cx="2759743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0446" y="6498770"/>
            <a:ext cx="379443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54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27" r:id="rId2"/>
    <p:sldLayoutId id="2147483828" r:id="rId3"/>
    <p:sldLayoutId id="2147483829" r:id="rId4"/>
    <p:sldLayoutId id="2147483826" r:id="rId5"/>
    <p:sldLayoutId id="2147483830" r:id="rId6"/>
    <p:sldLayoutId id="2147483831" r:id="rId7"/>
    <p:sldLayoutId id="2147483832" r:id="rId8"/>
    <p:sldLayoutId id="2147483833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85" r:id="rId17"/>
    <p:sldLayoutId id="2147483851" r:id="rId18"/>
    <p:sldLayoutId id="2147483852" r:id="rId19"/>
    <p:sldLayoutId id="2147483881" r:id="rId20"/>
    <p:sldLayoutId id="2147483846" r:id="rId21"/>
    <p:sldLayoutId id="2147483847" r:id="rId22"/>
    <p:sldLayoutId id="2147483842" r:id="rId23"/>
    <p:sldLayoutId id="2147483843" r:id="rId24"/>
    <p:sldLayoutId id="2147483882" r:id="rId25"/>
    <p:sldLayoutId id="2147483889" r:id="rId26"/>
    <p:sldLayoutId id="2147483848" r:id="rId27"/>
    <p:sldLayoutId id="2147483849" r:id="rId28"/>
    <p:sldLayoutId id="2147483856" r:id="rId29"/>
    <p:sldLayoutId id="2147483850" r:id="rId30"/>
    <p:sldLayoutId id="2147483890" r:id="rId31"/>
    <p:sldLayoutId id="2147483844" r:id="rId32"/>
    <p:sldLayoutId id="2147483845" r:id="rId33"/>
    <p:sldLayoutId id="2147483857" r:id="rId34"/>
    <p:sldLayoutId id="2147483884" r:id="rId35"/>
    <p:sldLayoutId id="2147483887" r:id="rId36"/>
    <p:sldLayoutId id="2147483859" r:id="rId37"/>
    <p:sldLayoutId id="2147483860" r:id="rId38"/>
    <p:sldLayoutId id="2147483861" r:id="rId39"/>
    <p:sldLayoutId id="2147483862" r:id="rId40"/>
    <p:sldLayoutId id="2147483864" r:id="rId41"/>
    <p:sldLayoutId id="2147483888" r:id="rId42"/>
    <p:sldLayoutId id="2147483865" r:id="rId43"/>
    <p:sldLayoutId id="2147483866" r:id="rId44"/>
    <p:sldLayoutId id="2147483867" r:id="rId45"/>
    <p:sldLayoutId id="2147483868" r:id="rId46"/>
    <p:sldLayoutId id="2147483869" r:id="rId47"/>
    <p:sldLayoutId id="2147483870" r:id="rId48"/>
    <p:sldLayoutId id="2147483871" r:id="rId49"/>
    <p:sldLayoutId id="2147483872" r:id="rId50"/>
    <p:sldLayoutId id="2147483873" r:id="rId51"/>
    <p:sldLayoutId id="2147483944" r:id="rId52"/>
    <p:sldLayoutId id="2147483945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2B5C-9693-8683-8774-88C887219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602" y="1717100"/>
            <a:ext cx="4942831" cy="27169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TEAM BATH HYDROBOTICS WORKSHOP</a:t>
            </a:r>
          </a:p>
        </p:txBody>
      </p:sp>
      <p:pic>
        <p:nvPicPr>
          <p:cNvPr id="13" name="Picture Placeholder 12" descr="A close-up of a machine&#10;&#10;AI-generated content may be incorrect.">
            <a:extLst>
              <a:ext uri="{FF2B5EF4-FFF2-40B4-BE49-F238E27FC236}">
                <a16:creationId xmlns:a16="http://schemas.microsoft.com/office/drawing/2014/main" id="{F1268F28-6276-4B53-748E-1619F1E9FB3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6900" r="16900"/>
          <a:stretch/>
        </p:blipFill>
        <p:spPr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</p:pic>
      <p:pic>
        <p:nvPicPr>
          <p:cNvPr id="10" name="Picture 9" descr="A blue circle with white text and a submarine&#10;&#10;AI-generated content may be incorrect.">
            <a:extLst>
              <a:ext uri="{FF2B5EF4-FFF2-40B4-BE49-F238E27FC236}">
                <a16:creationId xmlns:a16="http://schemas.microsoft.com/office/drawing/2014/main" id="{6D96E7AA-1113-97F1-F899-F1AF6E8E0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412" y="4957479"/>
            <a:ext cx="1322295" cy="132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6EE2B-E1A3-BBAE-2282-1492EB65FA23}"/>
              </a:ext>
            </a:extLst>
          </p:cNvPr>
          <p:cNvSpPr txBox="1"/>
          <p:nvPr/>
        </p:nvSpPr>
        <p:spPr>
          <a:xfrm>
            <a:off x="660588" y="4015375"/>
            <a:ext cx="433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collaboration with Bath Computer Science Society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D5AFA8-14AE-0E97-AA88-E215F77E7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39" y="4957479"/>
            <a:ext cx="1322295" cy="132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799DD-A6D2-C916-D34F-5BC7FBE3C5E6}"/>
              </a:ext>
            </a:extLst>
          </p:cNvPr>
          <p:cNvSpPr txBox="1"/>
          <p:nvPr/>
        </p:nvSpPr>
        <p:spPr>
          <a:xfrm>
            <a:off x="2487707" y="5326238"/>
            <a:ext cx="924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148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783E3-46CE-2B3B-F91F-FE2FC4EE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69450-01AD-6F4E-C609-B2B21BC8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Tracks</a:t>
            </a:r>
          </a:p>
        </p:txBody>
      </p:sp>
      <p:pic>
        <p:nvPicPr>
          <p:cNvPr id="2" name="Picture 1" descr="A blue circle with white text and a submarine&#10;&#10;AI-generated content may be incorrect.">
            <a:extLst>
              <a:ext uri="{FF2B5EF4-FFF2-40B4-BE49-F238E27FC236}">
                <a16:creationId xmlns:a16="http://schemas.microsoft.com/office/drawing/2014/main" id="{A611B30D-C50C-3A83-BBD4-3B872104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0" y="97849"/>
            <a:ext cx="2523852" cy="25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9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B849320-DFAC-28D3-96C1-7C72CBEA9464}"/>
              </a:ext>
            </a:extLst>
          </p:cNvPr>
          <p:cNvGrpSpPr/>
          <p:nvPr/>
        </p:nvGrpSpPr>
        <p:grpSpPr>
          <a:xfrm>
            <a:off x="8114802" y="1371600"/>
            <a:ext cx="3657600" cy="5081831"/>
            <a:chOff x="457200" y="1371600"/>
            <a:chExt cx="3657600" cy="5081831"/>
          </a:xfrm>
        </p:grpSpPr>
        <p:sp>
          <p:nvSpPr>
            <p:cNvPr id="4" name="Rounded Rectangle 3"/>
            <p:cNvSpPr/>
            <p:nvPr/>
          </p:nvSpPr>
          <p:spPr>
            <a:xfrm>
              <a:off x="457200" y="1371600"/>
              <a:ext cx="3657600" cy="4572000"/>
            </a:xfrm>
            <a:prstGeom prst="roundRect">
              <a:avLst/>
            </a:prstGeom>
            <a:solidFill>
              <a:srgbClr val="2D2D44"/>
            </a:solidFill>
            <a:ln>
              <a:solidFill>
                <a:srgbClr val="0096C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02965" y="2521511"/>
              <a:ext cx="20441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sz="2400" b="1">
                  <a:solidFill>
                    <a:srgbClr val="00D4AA"/>
                  </a:solidFill>
                </a:defRPr>
              </a:pPr>
              <a:r>
                <a:rPr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AI/ML Track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9120" y="3070151"/>
              <a:ext cx="3291840" cy="3657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sz="1400">
                  <a:solidFill>
                    <a:srgbClr val="CCCCCC"/>
                  </a:solidFill>
                </a:defRPr>
              </a:pPr>
              <a:r>
                <a:t>Advanced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" y="3710231"/>
              <a:ext cx="3291840" cy="2743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Build neural networks</a:t>
              </a:r>
              <a:br>
                <a:rPr dirty="0"/>
              </a:br>
              <a:r>
                <a:rPr dirty="0"/>
                <a:t>and detect objects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D71A33-65B5-FC1E-A3C6-EFED59662389}"/>
              </a:ext>
            </a:extLst>
          </p:cNvPr>
          <p:cNvGrpSpPr/>
          <p:nvPr/>
        </p:nvGrpSpPr>
        <p:grpSpPr>
          <a:xfrm>
            <a:off x="4297680" y="1371600"/>
            <a:ext cx="3657600" cy="5081831"/>
            <a:chOff x="4297680" y="1371600"/>
            <a:chExt cx="3657600" cy="5081831"/>
          </a:xfrm>
        </p:grpSpPr>
        <p:sp>
          <p:nvSpPr>
            <p:cNvPr id="8" name="Rounded Rectangle 7"/>
            <p:cNvSpPr/>
            <p:nvPr/>
          </p:nvSpPr>
          <p:spPr>
            <a:xfrm>
              <a:off x="4297680" y="1371600"/>
              <a:ext cx="3657600" cy="4572000"/>
            </a:xfrm>
            <a:prstGeom prst="roundRect">
              <a:avLst/>
            </a:prstGeom>
            <a:solidFill>
              <a:srgbClr val="2D2D44"/>
            </a:solidFill>
            <a:ln>
              <a:solidFill>
                <a:srgbClr val="0096C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31872" y="2521511"/>
              <a:ext cx="252825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sz="2400" b="1">
                  <a:solidFill>
                    <a:srgbClr val="00D4AA"/>
                  </a:solidFill>
                </a:defRPr>
              </a:pPr>
              <a:r>
                <a:rPr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Systems Design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0080" y="3070151"/>
              <a:ext cx="3291840" cy="3657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sz="1400">
                  <a:solidFill>
                    <a:srgbClr val="CCCCCC"/>
                  </a:solidFill>
                </a:defRPr>
              </a:pPr>
              <a:r>
                <a:t>Intermediate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0080" y="3710231"/>
              <a:ext cx="3291840" cy="2743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t>Design architecture</a:t>
              </a:r>
              <a:br/>
              <a:r>
                <a:t>for autonomous ROVs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0E3E26-046C-AF4D-6E64-035D78B5B75D}"/>
              </a:ext>
            </a:extLst>
          </p:cNvPr>
          <p:cNvGrpSpPr/>
          <p:nvPr/>
        </p:nvGrpSpPr>
        <p:grpSpPr>
          <a:xfrm>
            <a:off x="419598" y="1440180"/>
            <a:ext cx="3657600" cy="5074920"/>
            <a:chOff x="8138160" y="1371600"/>
            <a:chExt cx="3657600" cy="5074920"/>
          </a:xfrm>
        </p:grpSpPr>
        <p:sp>
          <p:nvSpPr>
            <p:cNvPr id="12" name="Rounded Rectangle 11"/>
            <p:cNvSpPr/>
            <p:nvPr/>
          </p:nvSpPr>
          <p:spPr>
            <a:xfrm>
              <a:off x="8138160" y="1371600"/>
              <a:ext cx="3657600" cy="4572000"/>
            </a:xfrm>
            <a:prstGeom prst="roundRect">
              <a:avLst/>
            </a:prstGeom>
            <a:solidFill>
              <a:srgbClr val="2D2D44"/>
            </a:solidFill>
            <a:ln>
              <a:solidFill>
                <a:srgbClr val="0096C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10421" y="2514600"/>
              <a:ext cx="2113078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sz="2400" b="1">
                  <a:solidFill>
                    <a:srgbClr val="00D4AA"/>
                  </a:solidFill>
                </a:defRPr>
              </a:pPr>
              <a:r>
                <a:rPr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Starter Track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21040" y="3063240"/>
              <a:ext cx="3291840" cy="3657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sz="1400">
                  <a:solidFill>
                    <a:srgbClr val="CCCCCC"/>
                  </a:solidFill>
                </a:defRPr>
              </a:pPr>
              <a:r>
                <a:t>Beginner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21040" y="3703320"/>
              <a:ext cx="3291840" cy="2743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Learn CV fundamentals</a:t>
              </a:r>
              <a:br>
                <a:rPr dirty="0"/>
              </a:br>
              <a:r>
                <a:rPr dirty="0"/>
                <a:t>from scratch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B9A4E41-E442-9F2B-2982-7A3A24C30E86}"/>
              </a:ext>
            </a:extLst>
          </p:cNvPr>
          <p:cNvSpPr txBox="1">
            <a:spLocks/>
          </p:cNvSpPr>
          <p:nvPr/>
        </p:nvSpPr>
        <p:spPr>
          <a:xfrm>
            <a:off x="579120" y="630936"/>
            <a:ext cx="8931403" cy="1380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Choose Your Challenge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449E-2494-77E6-EDF8-88E04975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1: AI/ML – Object Detection</a:t>
            </a:r>
          </a:p>
        </p:txBody>
      </p:sp>
      <p:pic>
        <p:nvPicPr>
          <p:cNvPr id="6" name="Picture Placeholder 5" descr="A screenshot of a video&#10;&#10;AI-generated content may be incorrect.">
            <a:extLst>
              <a:ext uri="{FF2B5EF4-FFF2-40B4-BE49-F238E27FC236}">
                <a16:creationId xmlns:a16="http://schemas.microsoft.com/office/drawing/2014/main" id="{63BF9CC7-5FA9-2554-2690-18A4126EDCD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 b="1751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4B7B3-FDDD-33E2-504B-E88506AD1D9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00" b="1" dirty="0"/>
              <a:t>What you will do: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/>
              <a:t>Work in teams of 1-4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/>
              <a:t>Tackle underwater crab detection challenge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/>
              <a:t>Brainstorm and design solutions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/>
              <a:t>Present your approach to the group</a:t>
            </a:r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endParaRPr lang="en-US" sz="1500" b="1" dirty="0"/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r>
              <a:rPr lang="en-US" sz="1500" b="1" dirty="0"/>
              <a:t>What you will learn: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/>
              <a:t>Neural network fundamentals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/>
              <a:t>CNN architecture and convolutions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/>
              <a:t>YOLO real-time object detection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/>
              <a:t>Underwater CV challenges</a:t>
            </a:r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endParaRPr lang="en-GB" sz="1500" b="1" dirty="0"/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r>
              <a:rPr lang="en-GB" sz="1500" b="1" dirty="0"/>
              <a:t>What is provided: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 err="1"/>
              <a:t>Jupyter</a:t>
            </a:r>
            <a:r>
              <a:rPr lang="en-GB" sz="1500" dirty="0"/>
              <a:t> notebook with guided exercises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/>
              <a:t>Pre-trained YOLO models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/>
              <a:t>Sample underwater images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sz="1500" dirty="0"/>
              <a:t>Evaluation code for testing</a:t>
            </a:r>
            <a:endParaRPr lang="en-GB" sz="1500" b="1" dirty="0"/>
          </a:p>
        </p:txBody>
      </p:sp>
    </p:spTree>
    <p:extLst>
      <p:ext uri="{BB962C8B-B14F-4D97-AF65-F5344CB8AC3E}">
        <p14:creationId xmlns:p14="http://schemas.microsoft.com/office/powerpoint/2010/main" val="3183167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D96E7-6F4F-A96B-F60B-71D88CCE8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FEEA-6189-52D6-469A-B96429D8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2: Systems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65799-8701-683D-00A8-AE716898F3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500" b="1" dirty="0"/>
              <a:t>What you will do: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Analyse our current ROV architecture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Identify bottlenecks and improvements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Design multi-ROV streaming solutions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Propose autonomous operation architecture</a:t>
            </a:r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endParaRPr lang="en-US" sz="1500" b="1" dirty="0"/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r>
              <a:rPr lang="en-US" sz="1500" b="1" dirty="0"/>
              <a:t>What you will learn: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Systems architecture thinking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Real-time data pipeline design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Fault tolerance strategies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Security and access control</a:t>
            </a:r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endParaRPr lang="en-GB" sz="1500" b="1" dirty="0"/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r>
              <a:rPr lang="en-GB" sz="1500" b="1" dirty="0"/>
              <a:t>What is provided: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Architecture diagram of current system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Design questions and prompts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Diagramming tools (Mermaid, </a:t>
            </a:r>
            <a:r>
              <a:rPr lang="en-GB" dirty="0" err="1"/>
              <a:t>Draw.io</a:t>
            </a:r>
            <a:r>
              <a:rPr lang="en-GB" dirty="0"/>
              <a:t>)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Mentor support for discussions</a:t>
            </a:r>
            <a:endParaRPr lang="en-GB" sz="1500" b="1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81C3316-9D0B-D90E-99C2-6ADAE2486F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861" r="186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2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A534-E24C-E5B8-DFE9-97EDFEE9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EB58-EA9C-0C98-28B3-52BBF2F3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3: Vision Fundamentals</a:t>
            </a:r>
          </a:p>
        </p:txBody>
      </p:sp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89C75D-415A-EB67-D18D-6A80BA8007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4" b="11644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80ADA-0C86-3E1D-A1BD-71637E2CA2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500" b="1" dirty="0"/>
              <a:t>What you will do: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Learn image processing from scratch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Apply filters and transformations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Detect edges in images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Build a real-time vision pipeline</a:t>
            </a:r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endParaRPr lang="en-US" sz="1500" b="1" dirty="0"/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r>
              <a:rPr lang="en-US" sz="1500" b="1" dirty="0"/>
              <a:t>What you will learn: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OpenCV basics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Image filtering (blur, sharpen)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Edge detection (Canny, Sobel)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Back pressure and telemetry</a:t>
            </a:r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endParaRPr lang="en-GB" sz="1500" b="1" dirty="0"/>
          </a:p>
          <a:p>
            <a:pPr marL="0" indent="0">
              <a:buNone/>
              <a:defRPr sz="1600">
                <a:solidFill>
                  <a:srgbClr val="CCCCCC"/>
                </a:solidFill>
              </a:defRPr>
            </a:pPr>
            <a:r>
              <a:rPr lang="en-GB" sz="1500" b="1" dirty="0"/>
              <a:t>What is provided: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Step-by-step </a:t>
            </a:r>
            <a:r>
              <a:rPr lang="en-GB" dirty="0" err="1"/>
              <a:t>Jupyter</a:t>
            </a:r>
            <a:r>
              <a:rPr lang="en-GB" dirty="0"/>
              <a:t> notebook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Sample images included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Clear explanations for each concept</a:t>
            </a:r>
          </a:p>
          <a:p>
            <a:pPr>
              <a:defRPr sz="1600">
                <a:solidFill>
                  <a:srgbClr val="CCCCCC"/>
                </a:solidFill>
              </a:defRPr>
            </a:pPr>
            <a:r>
              <a:rPr lang="en-GB" dirty="0"/>
              <a:t>Optional advanced challenges</a:t>
            </a:r>
            <a:endParaRPr lang="en-GB" sz="1500" b="1" dirty="0"/>
          </a:p>
        </p:txBody>
      </p:sp>
    </p:spTree>
    <p:extLst>
      <p:ext uri="{BB962C8B-B14F-4D97-AF65-F5344CB8AC3E}">
        <p14:creationId xmlns:p14="http://schemas.microsoft.com/office/powerpoint/2010/main" val="275361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3E718-76BB-A0D3-2A7B-350633AE9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E4D7AD-17D8-56B9-FA31-BE9A6CEC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Details</a:t>
            </a:r>
          </a:p>
        </p:txBody>
      </p:sp>
      <p:pic>
        <p:nvPicPr>
          <p:cNvPr id="2" name="Picture 1" descr="A blue circle with white text and a submarine&#10;&#10;AI-generated content may be incorrect.">
            <a:extLst>
              <a:ext uri="{FF2B5EF4-FFF2-40B4-BE49-F238E27FC236}">
                <a16:creationId xmlns:a16="http://schemas.microsoft.com/office/drawing/2014/main" id="{228D2896-3630-F9F3-B7E6-CBD7820D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0" y="97849"/>
            <a:ext cx="2523852" cy="25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ED80-FA3B-BCA6-D6AF-6D4F390C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72" y="817137"/>
            <a:ext cx="4337407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AI Track: The Crab Detection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F2B5A-8A15-06B8-10EB-CEA83C675D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9301" y="2637763"/>
            <a:ext cx="4338165" cy="3411099"/>
          </a:xfrm>
        </p:spPr>
        <p:txBody>
          <a:bodyPr>
            <a:normAutofit/>
          </a:bodyPr>
          <a:lstStyle/>
          <a:p>
            <a:r>
              <a:rPr lang="en-US"/>
              <a:t>Goal: Detect crabs in challenging underwater footage</a:t>
            </a:r>
          </a:p>
          <a:p>
            <a:r>
              <a:rPr lang="en-US"/>
              <a:t>Constraints:</a:t>
            </a:r>
          </a:p>
          <a:p>
            <a:pPr lvl="1"/>
            <a:r>
              <a:rPr lang="en-US"/>
              <a:t>Limited compute (laptop only, no cloud GPU)</a:t>
            </a:r>
          </a:p>
          <a:p>
            <a:pPr lvl="1"/>
            <a:r>
              <a:rPr lang="en-US"/>
              <a:t>Noisy data with uneven lighting</a:t>
            </a:r>
          </a:p>
          <a:p>
            <a:pPr lvl="1"/>
            <a:r>
              <a:rPr lang="en-US"/>
              <a:t>Low contrast between crabs and seafloor</a:t>
            </a:r>
          </a:p>
          <a:p>
            <a:pPr lvl="1"/>
            <a:r>
              <a:rPr lang="en-US"/>
              <a:t>Real-time performance desired</a:t>
            </a:r>
          </a:p>
          <a:p>
            <a:r>
              <a:rPr lang="en-US"/>
              <a:t>Approaches to consider:</a:t>
            </a:r>
          </a:p>
          <a:p>
            <a:pPr lvl="1"/>
            <a:r>
              <a:rPr lang="en-US"/>
              <a:t>Classical CV (SIFT, RANSAC)</a:t>
            </a:r>
          </a:p>
          <a:p>
            <a:pPr lvl="1"/>
            <a:r>
              <a:rPr lang="en-US"/>
              <a:t>Pre-trained CNN with fine-tuning</a:t>
            </a:r>
          </a:p>
          <a:p>
            <a:pPr lvl="1"/>
            <a:r>
              <a:rPr lang="en-US"/>
              <a:t>Custom preprocessing pipelines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8CA009-4E49-B316-7B09-B3DEE89D757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8" r="14748"/>
          <a:stretch/>
        </p:blipFill>
        <p:spPr>
          <a:xfrm>
            <a:off x="5752063" y="362627"/>
            <a:ext cx="6089904" cy="6132745"/>
          </a:xfrm>
          <a:noFill/>
        </p:spPr>
      </p:pic>
    </p:spTree>
    <p:extLst>
      <p:ext uri="{BB962C8B-B14F-4D97-AF65-F5344CB8AC3E}">
        <p14:creationId xmlns:p14="http://schemas.microsoft.com/office/powerpoint/2010/main" val="375721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519FB-ABF8-6CAF-560D-EDE13D6E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7B82-52F3-EE06-E57C-B49F4C8BF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0972800" cy="969264"/>
          </a:xfrm>
        </p:spPr>
        <p:txBody>
          <a:bodyPr anchor="ctr">
            <a:normAutofit/>
          </a:bodyPr>
          <a:lstStyle/>
          <a:p>
            <a:r>
              <a:rPr lang="en-US" dirty="0"/>
              <a:t>Systems Track: Architecture Challenges</a:t>
            </a:r>
          </a:p>
        </p:txBody>
      </p:sp>
      <p:pic>
        <p:nvPicPr>
          <p:cNvPr id="6" name="Picture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F214F90B-54C5-D8EE-0710-58043A0D4D0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r="10158"/>
          <a:stretch/>
        </p:blipFill>
        <p:spPr>
          <a:xfrm>
            <a:off x="354740" y="1944905"/>
            <a:ext cx="6391656" cy="455206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2B57-1AFA-F07C-43CC-496B0F765A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59752" y="2231136"/>
            <a:ext cx="4425696" cy="395935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Aft>
                <a:spcPts val="1200"/>
              </a:spcAft>
              <a:buNone/>
              <a:defRPr sz="2400">
                <a:solidFill>
                  <a:srgbClr val="CCCCCC"/>
                </a:solidFill>
              </a:defRPr>
            </a:pPr>
            <a:r>
              <a:rPr lang="en-GB" sz="1500" b="1"/>
              <a:t>Questions to tackle: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400">
                <a:solidFill>
                  <a:srgbClr val="CCCCCC"/>
                </a:solidFill>
              </a:defRPr>
            </a:pPr>
            <a:r>
              <a:rPr lang="en-GB" sz="1500"/>
              <a:t>Where are the bottlenecks in our current design?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400">
                <a:solidFill>
                  <a:srgbClr val="CCCCCC"/>
                </a:solidFill>
              </a:defRPr>
            </a:pPr>
            <a:r>
              <a:rPr lang="en-GB" sz="1500"/>
              <a:t>How would you handle multiple ROVs simultaneously?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400">
                <a:solidFill>
                  <a:srgbClr val="CCCCCC"/>
                </a:solidFill>
              </a:defRPr>
            </a:pPr>
            <a:r>
              <a:rPr lang="en-GB" sz="1500"/>
              <a:t>What changes for autonomous operation?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400">
                <a:solidFill>
                  <a:srgbClr val="CCCCCC"/>
                </a:solidFill>
              </a:defRPr>
            </a:pPr>
            <a:r>
              <a:rPr lang="en-GB" sz="1500"/>
              <a:t>How do you handle broker/connection failures?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400">
                <a:solidFill>
                  <a:srgbClr val="CCCCCC"/>
                </a:solidFill>
              </a:defRPr>
            </a:pPr>
            <a:r>
              <a:rPr lang="en-GB" sz="1500"/>
              <a:t>What's the data management strategy?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400">
                <a:solidFill>
                  <a:srgbClr val="CCCCCC"/>
                </a:solidFill>
              </a:defRPr>
            </a:pPr>
            <a:r>
              <a:rPr lang="en-GB" sz="1500"/>
              <a:t>How do you secure ROV communications?</a:t>
            </a:r>
          </a:p>
        </p:txBody>
      </p:sp>
    </p:spTree>
    <p:extLst>
      <p:ext uri="{BB962C8B-B14F-4D97-AF65-F5344CB8AC3E}">
        <p14:creationId xmlns:p14="http://schemas.microsoft.com/office/powerpoint/2010/main" val="2469468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1FC02-7360-7B73-21B0-69A9E3397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5A41-D967-FBBD-5205-766D5F57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6" y="826408"/>
            <a:ext cx="4663440" cy="932688"/>
          </a:xfrm>
        </p:spPr>
        <p:txBody>
          <a:bodyPr anchor="b">
            <a:normAutofit/>
          </a:bodyPr>
          <a:lstStyle/>
          <a:p>
            <a:r>
              <a:rPr lang="en-US" dirty="0"/>
              <a:t>Starter Track: Vision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0FDC-A912-CB9D-E886-1C27EE1F19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111" y="2074889"/>
            <a:ext cx="4663440" cy="39739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r>
              <a:rPr lang="en-GB" sz="1500" b="1"/>
              <a:t>Part 1: Image Filters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r>
              <a:rPr lang="en-GB" sz="1500"/>
              <a:t>    - Blur (Gaussian, Median), Sharpening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endParaRPr lang="en-GB" sz="15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r>
              <a:rPr lang="en-GB" sz="1500" b="1"/>
              <a:t>Part 2: Transformations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r>
              <a:rPr lang="en-GB" sz="1500"/>
              <a:t>    - Rotate, Scale, Translate images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endParaRPr lang="en-GB" sz="15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r>
              <a:rPr lang="en-GB" sz="1500" b="1"/>
              <a:t>Part 3: Edge Detection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r>
              <a:rPr lang="en-GB" sz="1500"/>
              <a:t>    - Canny, Sobel, Laplacian operators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endParaRPr lang="en-GB" sz="15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r>
              <a:rPr lang="en-GB" sz="1500" b="1"/>
              <a:t>Part 4: Back Pressure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r>
              <a:rPr lang="en-GB" sz="1500"/>
              <a:t>    - Handle real-time data flow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endParaRPr lang="en-GB" sz="15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r>
              <a:rPr lang="en-GB" sz="1500"/>
              <a:t>Part 5: Telemetry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CCCCCC"/>
                </a:solidFill>
              </a:defRPr>
            </a:pPr>
            <a:r>
              <a:rPr lang="en-GB" sz="1500"/>
              <a:t>    - Monitor system performance</a:t>
            </a:r>
          </a:p>
        </p:txBody>
      </p:sp>
      <p:pic>
        <p:nvPicPr>
          <p:cNvPr id="16" name="Picture Placeholder 15" descr="A comparison of a box&#10;&#10;AI-generated content may be incorrect.">
            <a:extLst>
              <a:ext uri="{FF2B5EF4-FFF2-40B4-BE49-F238E27FC236}">
                <a16:creationId xmlns:a16="http://schemas.microsoft.com/office/drawing/2014/main" id="{0E679006-8940-EE8A-6864-5C2C8E7A897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5" r="33695"/>
          <a:stretch/>
        </p:blipFill>
        <p:spPr>
          <a:xfrm>
            <a:off x="6076602" y="361399"/>
            <a:ext cx="5757377" cy="6135201"/>
          </a:xfrm>
          <a:noFill/>
        </p:spPr>
      </p:pic>
    </p:spTree>
    <p:extLst>
      <p:ext uri="{BB962C8B-B14F-4D97-AF65-F5344CB8AC3E}">
        <p14:creationId xmlns:p14="http://schemas.microsoft.com/office/powerpoint/2010/main" val="3286352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9F3D1-CDF1-5E2E-1B68-B9369C13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BD9A5D-2577-EC7A-CA35-C7027A08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Involved</a:t>
            </a:r>
          </a:p>
        </p:txBody>
      </p:sp>
      <p:pic>
        <p:nvPicPr>
          <p:cNvPr id="2" name="Picture 1" descr="A blue circle with white text and a submarine&#10;&#10;AI-generated content may be incorrect.">
            <a:extLst>
              <a:ext uri="{FF2B5EF4-FFF2-40B4-BE49-F238E27FC236}">
                <a16:creationId xmlns:a16="http://schemas.microsoft.com/office/drawing/2014/main" id="{BD3DE4D7-98A8-B682-40CD-2A47D438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0" y="97849"/>
            <a:ext cx="2523852" cy="25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5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76BBC8-B2AC-AD17-7EF0-EA9F100C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pic>
        <p:nvPicPr>
          <p:cNvPr id="8" name="Picture 7" descr="A blue circle with white text and a submarine&#10;&#10;AI-generated content may be incorrect.">
            <a:extLst>
              <a:ext uri="{FF2B5EF4-FFF2-40B4-BE49-F238E27FC236}">
                <a16:creationId xmlns:a16="http://schemas.microsoft.com/office/drawing/2014/main" id="{8122C2F2-C008-EB0C-707C-B049CFC5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" y="0"/>
            <a:ext cx="29260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55FF-2DB1-553C-BE2E-6E69C387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59C2-9821-472B-A443-31BB57A0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Looking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8252-9336-056B-7877-2C0959265E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pPr>
              <a:defRPr sz="2400">
                <a:solidFill>
                  <a:srgbClr val="CCCCCC"/>
                </a:solidFill>
              </a:defRPr>
            </a:pPr>
            <a:r>
              <a:rPr lang="en-GB" dirty="0"/>
              <a:t>Time commitment: ~5-10 hours per week during competition season</a:t>
            </a:r>
          </a:p>
          <a:p>
            <a:pPr>
              <a:defRPr sz="2400">
                <a:solidFill>
                  <a:srgbClr val="CCCCCC"/>
                </a:solidFill>
              </a:defRPr>
            </a:pPr>
            <a:r>
              <a:rPr lang="en-GB" dirty="0"/>
              <a:t>Skills we need:</a:t>
            </a:r>
          </a:p>
          <a:p>
            <a:pPr marL="0" indent="0">
              <a:buNone/>
              <a:defRPr sz="2400">
                <a:solidFill>
                  <a:srgbClr val="CCCCCC"/>
                </a:solidFill>
              </a:defRPr>
            </a:pPr>
            <a:r>
              <a:rPr lang="en-GB" dirty="0"/>
              <a:t>    - Python developers (any level)</a:t>
            </a:r>
          </a:p>
          <a:p>
            <a:pPr marL="0" indent="0">
              <a:buNone/>
              <a:defRPr sz="2400">
                <a:solidFill>
                  <a:srgbClr val="CCCCCC"/>
                </a:solidFill>
              </a:defRPr>
            </a:pPr>
            <a:r>
              <a:rPr lang="en-GB" dirty="0"/>
              <a:t>    - CV/ML enthusiasts</a:t>
            </a:r>
          </a:p>
          <a:p>
            <a:pPr marL="0" indent="0">
              <a:buNone/>
              <a:defRPr sz="2400">
                <a:solidFill>
                  <a:srgbClr val="CCCCCC"/>
                </a:solidFill>
              </a:defRPr>
            </a:pPr>
            <a:r>
              <a:rPr lang="en-GB" dirty="0"/>
              <a:t>    - Systems architects</a:t>
            </a:r>
          </a:p>
          <a:p>
            <a:pPr marL="0" indent="0">
              <a:buNone/>
              <a:defRPr sz="2400">
                <a:solidFill>
                  <a:srgbClr val="CCCCCC"/>
                </a:solidFill>
              </a:defRPr>
            </a:pPr>
            <a:r>
              <a:rPr lang="en-GB" dirty="0"/>
              <a:t>    - UI/UX designers</a:t>
            </a:r>
          </a:p>
          <a:p>
            <a:pPr marL="0" indent="0">
              <a:buNone/>
              <a:defRPr sz="2400">
                <a:solidFill>
                  <a:srgbClr val="CCCCCC"/>
                </a:solidFill>
              </a:defRPr>
            </a:pPr>
            <a:r>
              <a:rPr lang="en-GB" dirty="0"/>
              <a:t>    - Anyone willing to learn!</a:t>
            </a:r>
          </a:p>
          <a:p>
            <a:pPr>
              <a:defRPr sz="2400">
                <a:solidFill>
                  <a:srgbClr val="CCCCCC"/>
                </a:solidFill>
              </a:defRPr>
            </a:pPr>
            <a:r>
              <a:rPr lang="en-GB" dirty="0"/>
              <a:t>No robotics experience required - we'll teach you everything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915E8F-1854-07DE-DC36-DAD4F07BBF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9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65760"/>
            <a:ext cx="242085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dirty="0">
                <a:latin typeface="+mj-lt"/>
              </a:rPr>
              <a:t>Next Steps</a:t>
            </a:r>
          </a:p>
        </p:txBody>
      </p:sp>
      <p:sp>
        <p:nvSpPr>
          <p:cNvPr id="4" name="Oval 3"/>
          <p:cNvSpPr/>
          <p:nvPr/>
        </p:nvSpPr>
        <p:spPr>
          <a:xfrm>
            <a:off x="563216" y="1334492"/>
            <a:ext cx="548640" cy="548640"/>
          </a:xfrm>
          <a:prstGeom prst="ellipse">
            <a:avLst/>
          </a:prstGeom>
          <a:solidFill>
            <a:srgbClr val="0096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63216" y="1354636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r>
              <a:rPr dirty="0"/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5224" y="125498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FFFFF"/>
                </a:solidFill>
              </a:defRPr>
            </a:pPr>
            <a:r>
              <a:rPr dirty="0"/>
              <a:t>Complete today's workshop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5224" y="166646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CCCCCC"/>
                </a:solidFill>
              </a:defRPr>
            </a:pPr>
            <a:r>
              <a:t>Get hands-on with the challenges</a:t>
            </a:r>
          </a:p>
        </p:txBody>
      </p:sp>
      <p:sp>
        <p:nvSpPr>
          <p:cNvPr id="8" name="Oval 7"/>
          <p:cNvSpPr/>
          <p:nvPr/>
        </p:nvSpPr>
        <p:spPr>
          <a:xfrm>
            <a:off x="563216" y="2614652"/>
            <a:ext cx="548640" cy="548640"/>
          </a:xfrm>
          <a:prstGeom prst="ellipse">
            <a:avLst/>
          </a:prstGeom>
          <a:solidFill>
            <a:srgbClr val="0096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563216" y="2634796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5224" y="253514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FFFFF"/>
                </a:solidFill>
              </a:defRPr>
            </a:pPr>
            <a:r>
              <a:t>Chat with us after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5224" y="2946620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CCCCCC"/>
                </a:solidFill>
              </a:defRPr>
            </a:pPr>
            <a:r>
              <a:t>Ask questions, meet the team</a:t>
            </a:r>
          </a:p>
        </p:txBody>
      </p:sp>
      <p:sp>
        <p:nvSpPr>
          <p:cNvPr id="12" name="Oval 11"/>
          <p:cNvSpPr/>
          <p:nvPr/>
        </p:nvSpPr>
        <p:spPr>
          <a:xfrm>
            <a:off x="563216" y="3894811"/>
            <a:ext cx="548640" cy="548640"/>
          </a:xfrm>
          <a:prstGeom prst="ellipse">
            <a:avLst/>
          </a:prstGeom>
          <a:solidFill>
            <a:srgbClr val="0096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563216" y="3901703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r>
              <a:rPr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5224" y="3815299"/>
            <a:ext cx="4703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FFFFF"/>
                </a:solidFill>
              </a:defRPr>
            </a:pPr>
            <a:r>
              <a:rPr dirty="0"/>
              <a:t>Join our </a:t>
            </a:r>
            <a:r>
              <a:rPr lang="en-GB" dirty="0" err="1"/>
              <a:t>Whatsapp</a:t>
            </a:r>
            <a:r>
              <a:rPr lang="en-GB" dirty="0"/>
              <a:t> community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>
          <a:xfrm>
            <a:off x="1215224" y="4226780"/>
            <a:ext cx="12634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CCCCCC"/>
                </a:solidFill>
              </a:defRPr>
            </a:pPr>
            <a:r>
              <a:rPr dirty="0"/>
              <a:t>[</a:t>
            </a:r>
            <a:r>
              <a:rPr lang="en-GB" dirty="0"/>
              <a:t>QR Code</a:t>
            </a:r>
            <a:r>
              <a:rPr dirty="0"/>
              <a:t>]</a:t>
            </a:r>
          </a:p>
        </p:txBody>
      </p:sp>
      <p:sp>
        <p:nvSpPr>
          <p:cNvPr id="16" name="Oval 15"/>
          <p:cNvSpPr/>
          <p:nvPr/>
        </p:nvSpPr>
        <p:spPr>
          <a:xfrm>
            <a:off x="563216" y="5174971"/>
            <a:ext cx="548640" cy="548640"/>
          </a:xfrm>
          <a:prstGeom prst="ellipse">
            <a:avLst/>
          </a:prstGeom>
          <a:solidFill>
            <a:srgbClr val="0096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563216" y="5181863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</a:defRPr>
            </a:pPr>
            <a:r>
              <a:rPr dirty="0"/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5224" y="5095459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FFFFFF"/>
                </a:solidFill>
              </a:defRPr>
            </a:pPr>
            <a:r>
              <a:t>Come to our next meeting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5224" y="5506939"/>
            <a:ext cx="9144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CCCCCC"/>
                </a:solidFill>
              </a:defRPr>
            </a:pPr>
            <a:r>
              <a:rPr dirty="0"/>
              <a:t>[INSERT DATE/LOCATION]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8FE7-8855-5678-1FFE-F98428B7DB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31862" y="2859087"/>
            <a:ext cx="5164138" cy="1139825"/>
          </a:xfrm>
        </p:spPr>
        <p:txBody>
          <a:bodyPr anchor="b">
            <a:noAutofit/>
          </a:bodyPr>
          <a:lstStyle/>
          <a:p>
            <a:r>
              <a:rPr lang="en-US" sz="8000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Thank You</a:t>
            </a:r>
          </a:p>
        </p:txBody>
      </p:sp>
      <p:pic>
        <p:nvPicPr>
          <p:cNvPr id="3" name="Picture 2" descr="A blue circle with white text and a submarine&#10;&#10;AI-generated content may be incorrect.">
            <a:extLst>
              <a:ext uri="{FF2B5EF4-FFF2-40B4-BE49-F238E27FC236}">
                <a16:creationId xmlns:a16="http://schemas.microsoft.com/office/drawing/2014/main" id="{1F661E92-1A66-B31D-4D4A-E9E80B08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2" y="4480401"/>
            <a:ext cx="1322295" cy="132229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4A917B4-8843-CA6B-B6BD-5D0BF243B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89" y="4480401"/>
            <a:ext cx="1322295" cy="132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34AA7-6029-AC86-2E83-E0809740AE79}"/>
              </a:ext>
            </a:extLst>
          </p:cNvPr>
          <p:cNvSpPr txBox="1"/>
          <p:nvPr/>
        </p:nvSpPr>
        <p:spPr>
          <a:xfrm>
            <a:off x="2254157" y="4849160"/>
            <a:ext cx="924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163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45BC-2D1F-D217-E00B-C9F808F5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Bath </a:t>
            </a:r>
            <a:r>
              <a:rPr lang="en-US" dirty="0" err="1"/>
              <a:t>Hydrobotics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E6760-8F44-227F-D45C-1AC9089863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62500" lnSpcReduction="20000"/>
          </a:bodyPr>
          <a:lstStyle/>
          <a:p>
            <a:pPr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University of Bath student team competing in the MATE ROV Competition</a:t>
            </a:r>
          </a:p>
          <a:p>
            <a:pPr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Building underwater robots (ROVs) that perform real-world tasks</a:t>
            </a:r>
          </a:p>
          <a:p>
            <a:pPr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Competing internationally in St. John's, Newfoundland, Canada (June 2026)</a:t>
            </a:r>
          </a:p>
          <a:p>
            <a:pPr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Multidisciplinary team: mechanical, electrical, and software engineering</a:t>
            </a:r>
          </a:p>
          <a:p>
            <a:pPr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Working with real sponsors and industry partners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3AF35E-9006-0D5E-1AF8-FD411DF02D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circle with white text and a submarine&#10;&#10;AI-generated content may be incorrect.">
            <a:extLst>
              <a:ext uri="{FF2B5EF4-FFF2-40B4-BE49-F238E27FC236}">
                <a16:creationId xmlns:a16="http://schemas.microsoft.com/office/drawing/2014/main" id="{419EF1DC-A0CF-56F7-C8FB-FCC0C1BB5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749" y="1021890"/>
            <a:ext cx="1322295" cy="13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04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C7CFB-2DCE-0D64-B8BF-5B0982CDA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9CD8-2D98-7D42-D8EC-A1165323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MATE ROV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0FF49-C928-BA4A-8D5F-18BB6A606F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9301" y="2637763"/>
            <a:ext cx="4444075" cy="365152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World's largest underwater robotics competition</a:t>
            </a:r>
          </a:p>
          <a:p>
            <a:pPr>
              <a:lnSpc>
                <a:spcPct val="12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Tasks simulate real ocean industry challenges:</a:t>
            </a:r>
          </a:p>
          <a:p>
            <a:pPr lvl="1">
              <a:lnSpc>
                <a:spcPct val="12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Underwater coral reef 3D modelling and measurement</a:t>
            </a:r>
          </a:p>
          <a:p>
            <a:pPr lvl="1">
              <a:lnSpc>
                <a:spcPct val="12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Marine life detection and classification (crabs, fish species)</a:t>
            </a:r>
          </a:p>
          <a:p>
            <a:pPr lvl="1">
              <a:lnSpc>
                <a:spcPct val="12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Iceberg tracking and monitoring</a:t>
            </a:r>
          </a:p>
          <a:p>
            <a:pPr lvl="1">
              <a:lnSpc>
                <a:spcPct val="12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Underwater infrastructure inspection</a:t>
            </a:r>
          </a:p>
          <a:p>
            <a:pPr>
              <a:lnSpc>
                <a:spcPct val="12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Judged on mission completion, technical documentation, and safety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7E70454-4B01-5C92-6A82-7EE72319D5D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22072" r="2207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9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7221C-6A41-1551-CECD-A41150552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C708-AA90-E5D1-7137-3CB69635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Team’s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27408-1B5D-7448-DAF8-E74C632F39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pPr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Multi-camera video streaming with minimal latency</a:t>
            </a:r>
          </a:p>
          <a:p>
            <a:pPr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Real-time computer vision for object detection</a:t>
            </a:r>
          </a:p>
          <a:p>
            <a:pPr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Control systems for precise ROV movement</a:t>
            </a:r>
          </a:p>
          <a:p>
            <a:pPr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User interface for pilot operation</a:t>
            </a:r>
          </a:p>
          <a:p>
            <a:pPr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Data logging and telemetry systems</a:t>
            </a:r>
          </a:p>
          <a:p>
            <a:pPr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dirty="0"/>
              <a:t>Autonomous navigation capabilities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45DF86-C8D1-6152-3DD6-67D6E4AF73B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3" r="14693"/>
          <a:stretch>
            <a:fillRect/>
          </a:stretch>
        </p:blipFill>
        <p:spPr>
          <a:xfrm>
            <a:off x="9360872" y="499248"/>
            <a:ext cx="2413405" cy="2431524"/>
          </a:xfr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A949C6-F502-F021-15AB-741D60E03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5" y="465668"/>
            <a:ext cx="3419332" cy="2431524"/>
          </a:xfrm>
          <a:prstGeom prst="rect">
            <a:avLst/>
          </a:prstGeom>
        </p:spPr>
      </p:pic>
      <p:pic>
        <p:nvPicPr>
          <p:cNvPr id="14" name="Picture 1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127FC1F-35AF-8CBD-08B7-AFDEA3009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4" y="3092887"/>
            <a:ext cx="6064176" cy="34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3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02870-4DCC-2D0E-75DC-59654F0D2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EBD023-987E-917B-1105-4358BDBF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Deep Dive</a:t>
            </a:r>
          </a:p>
        </p:txBody>
      </p:sp>
      <p:pic>
        <p:nvPicPr>
          <p:cNvPr id="2" name="Picture 1" descr="A blue circle with white text and a submarine&#10;&#10;AI-generated content may be incorrect.">
            <a:extLst>
              <a:ext uri="{FF2B5EF4-FFF2-40B4-BE49-F238E27FC236}">
                <a16:creationId xmlns:a16="http://schemas.microsoft.com/office/drawing/2014/main" id="{06B82572-8DDF-BE64-45E0-D5E7ACED3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0" y="97849"/>
            <a:ext cx="2523852" cy="25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9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909B-2901-99F4-E4EB-F1D393DB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949" y="819804"/>
            <a:ext cx="6022523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Why Underwater Vision is Difficult</a:t>
            </a:r>
          </a:p>
        </p:txBody>
      </p:sp>
      <p:pic>
        <p:nvPicPr>
          <p:cNvPr id="8196" name="Picture 4" descr="Underwater Photography Made Clear With Sea-Thru">
            <a:extLst>
              <a:ext uri="{FF2B5EF4-FFF2-40B4-BE49-F238E27FC236}">
                <a16:creationId xmlns:a16="http://schemas.microsoft.com/office/drawing/2014/main" id="{E0E3A18A-8824-BE4F-1450-DF685F15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r="12471"/>
          <a:stretch>
            <a:fillRect/>
          </a:stretch>
        </p:blipFill>
        <p:spPr bwMode="auto">
          <a:xfrm>
            <a:off x="356616" y="361186"/>
            <a:ext cx="4434840" cy="6135624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E9F8-9745-3555-7BCC-B88C4C369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2341" y="2235200"/>
            <a:ext cx="6044132" cy="38029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300"/>
              <a:t>Light absorption: Red light disappears first, everything looks blue-green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300"/>
              <a:t>Turbidity: Suspended particles reduce visibility dramatically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300"/>
              <a:t>Backscatter: Light reflects off particles creating noise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300"/>
              <a:t>Light scattering: Objects appear blurred at distance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300"/>
              <a:t>Uneven lighting: ROV-mounted lights create shadows and glare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300"/>
              <a:t>Low contrast: Objects blend with murky backgrounds</a:t>
            </a:r>
          </a:p>
          <a:p>
            <a:pPr>
              <a:lnSpc>
                <a:spcPct val="90000"/>
              </a:lnSpc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67197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F0C45-8C9B-F6D4-3C68-23C09DF5A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5C56-C351-9434-0C1D-ED53A9D8C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6" y="826408"/>
            <a:ext cx="4663440" cy="932688"/>
          </a:xfrm>
        </p:spPr>
        <p:txBody>
          <a:bodyPr anchor="b">
            <a:normAutofit/>
          </a:bodyPr>
          <a:lstStyle/>
          <a:p>
            <a:r>
              <a:rPr lang="en-US" dirty="0"/>
              <a:t>When Machine Learning Breaks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E07E6-3DF8-AD78-04E1-CE317B2A4D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111" y="2074889"/>
            <a:ext cx="4663440" cy="39739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Domain shift: Models trained on clear images fail underwater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ImageNet has millions of cats and dogs, almost no underwater images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Limited training data for underwater environments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Transfer learning doesn't always transfer well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Need specialised approaches: data augmentation, domain adaptation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Classical CV techniques sometimes outperform deep learning here</a:t>
            </a:r>
          </a:p>
        </p:txBody>
      </p:sp>
      <p:pic>
        <p:nvPicPr>
          <p:cNvPr id="9218" name="Picture 2" descr="UES-YOLO: Underwater biological detection based on YOLO with an efficient  sampling block | Signal, Image and Video Processing">
            <a:extLst>
              <a:ext uri="{FF2B5EF4-FFF2-40B4-BE49-F238E27FC236}">
                <a16:creationId xmlns:a16="http://schemas.microsoft.com/office/drawing/2014/main" id="{053B067A-2F9F-D3BB-9E39-74907F494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5755" y="521931"/>
            <a:ext cx="4849504" cy="2776341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UES-YOLO: Underwater biological detection based on YOLO with an efficient  sampling block | Signal, Image and Video Processing">
            <a:extLst>
              <a:ext uri="{FF2B5EF4-FFF2-40B4-BE49-F238E27FC236}">
                <a16:creationId xmlns:a16="http://schemas.microsoft.com/office/drawing/2014/main" id="{2B87D655-8EBE-89DC-6AE8-98995B718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512" y="3429000"/>
            <a:ext cx="4349749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61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2957F-14FD-C437-B9E1-3D635A31C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C915-6060-1318-491D-03E7BDC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6" y="826408"/>
            <a:ext cx="4663440" cy="932688"/>
          </a:xfrm>
        </p:spPr>
        <p:txBody>
          <a:bodyPr anchor="b">
            <a:normAutofit/>
          </a:bodyPr>
          <a:lstStyle/>
          <a:p>
            <a:r>
              <a:rPr lang="en-US" dirty="0"/>
              <a:t>Building 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87C2B-947D-B406-694B-45C59B6DD11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111" y="2074889"/>
            <a:ext cx="4663440" cy="39739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Multi-camera pipeline: 4+ cameras streaming simultaneously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Low latency requirement: &lt;100ms for responsive control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Back pressure: What happens when processing can't keep up?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Unreliable network links: ROV connected via tether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Safe control loops: ROV must fail safely if connection drops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400">
                <a:solidFill>
                  <a:srgbClr val="CCCCCC"/>
                </a:solidFill>
              </a:defRPr>
            </a:pPr>
            <a:r>
              <a:rPr lang="en-GB" sz="1500"/>
              <a:t>Collaborative development: Team with varying experience levels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C7EE6A77-3738-747A-CDCE-1E530364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02" y="1795345"/>
            <a:ext cx="5757377" cy="3267310"/>
          </a:xfrm>
          <a:prstGeom prst="rect">
            <a:avLst/>
          </a:prstGeom>
          <a:noFill/>
          <a:ln w="19050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48492024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al academia">
  <a:themeElements>
    <a:clrScheme name="Classical Academia">
      <a:dk1>
        <a:srgbClr val="47292D"/>
      </a:dk1>
      <a:lt1>
        <a:srgbClr val="DFD1C2"/>
      </a:lt1>
      <a:dk2>
        <a:srgbClr val="000000"/>
      </a:dk2>
      <a:lt2>
        <a:srgbClr val="FEFFFF"/>
      </a:lt2>
      <a:accent1>
        <a:srgbClr val="223343"/>
      </a:accent1>
      <a:accent2>
        <a:srgbClr val="5E332F"/>
      </a:accent2>
      <a:accent3>
        <a:srgbClr val="8194A8"/>
      </a:accent3>
      <a:accent4>
        <a:srgbClr val="621E13"/>
      </a:accent4>
      <a:accent5>
        <a:srgbClr val="5F7653"/>
      </a:accent5>
      <a:accent6>
        <a:srgbClr val="B5A093"/>
      </a:accent6>
      <a:hlink>
        <a:srgbClr val="B75A48"/>
      </a:hlink>
      <a:folHlink>
        <a:srgbClr val="0089A1"/>
      </a:folHlink>
    </a:clrScheme>
    <a:fontScheme name="Custom 10">
      <a:majorFont>
        <a:latin typeface="Playfair Displ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al academia_Copilot Layouts_win32_EF_v9" id="{3BB5C372-D498-4A01-A843-C767419E0779}" vid="{BC5E8C9F-4F06-4C16-ABEB-D596FCDF26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1A4212-02C6-475D-B332-DC5017D045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185BFC-6E97-4C88-9034-F2A7ED1C005E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2BAF2CE-2C32-498E-B467-6C60C376794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2683</Words>
  <Application>Microsoft Macintosh PowerPoint</Application>
  <PresentationFormat>Widescreen</PresentationFormat>
  <Paragraphs>332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Playfair Display</vt:lpstr>
      <vt:lpstr>Raleway</vt:lpstr>
      <vt:lpstr>Classical academia</vt:lpstr>
      <vt:lpstr>TEAM BATH HYDROBOTICS WORKSHOP</vt:lpstr>
      <vt:lpstr>Who we are</vt:lpstr>
      <vt:lpstr>Team Bath Hydrobotics</vt:lpstr>
      <vt:lpstr>The MATE ROV Competition</vt:lpstr>
      <vt:lpstr>The Software Team’s Role</vt:lpstr>
      <vt:lpstr>Technical Deep Dive</vt:lpstr>
      <vt:lpstr>Why Underwater Vision is Difficult</vt:lpstr>
      <vt:lpstr>When Machine Learning Breaks</vt:lpstr>
      <vt:lpstr>Building Real-Time Systems</vt:lpstr>
      <vt:lpstr>Workshop Tracks</vt:lpstr>
      <vt:lpstr>PowerPoint Presentation</vt:lpstr>
      <vt:lpstr>Track 1: AI/ML – Object Detection</vt:lpstr>
      <vt:lpstr>Track 2: Systems Design</vt:lpstr>
      <vt:lpstr>Track 3: Vision Fundamentals</vt:lpstr>
      <vt:lpstr>Challenge Details</vt:lpstr>
      <vt:lpstr>AI Track: The Crab Detection Challenge</vt:lpstr>
      <vt:lpstr>Systems Track: Architecture Challenges</vt:lpstr>
      <vt:lpstr>Starter Track: Vision Pipeline</vt:lpstr>
      <vt:lpstr>Getting Involved</vt:lpstr>
      <vt:lpstr>What We’re Looking For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Ayda Y</cp:lastModifiedBy>
  <cp:revision>33</cp:revision>
  <dcterms:created xsi:type="dcterms:W3CDTF">2024-06-26T20:20:27Z</dcterms:created>
  <dcterms:modified xsi:type="dcterms:W3CDTF">2026-01-14T16:38:38Z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